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469" r:id="rId1"/>
  </p:sldMasterIdLst>
  <p:notesMasterIdLst>
    <p:notesMasterId r:id="rId8"/>
  </p:notesMasterIdLst>
  <p:sldIdLst>
    <p:sldId id="345" r:id="rId2"/>
    <p:sldId id="347" r:id="rId3"/>
    <p:sldId id="362" r:id="rId4"/>
    <p:sldId id="364" r:id="rId5"/>
    <p:sldId id="365" r:id="rId6"/>
    <p:sldId id="366" r:id="rId7"/>
  </p:sldIdLst>
  <p:sldSz cx="10058400" cy="7772400"/>
  <p:notesSz cx="7010400" cy="9296400"/>
  <p:defaultTextStyle>
    <a:defPPr>
      <a:defRPr lang="en-US"/>
    </a:defPPr>
    <a:lvl1pPr marL="0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2448">
          <p15:clr>
            <a:srgbClr val="A4A3A4"/>
          </p15:clr>
        </p15:guide>
        <p15:guide id="4" pos="3168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ebra Hanna" initials="DH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33373D"/>
    <a:srgbClr val="1E587C"/>
    <a:srgbClr val="B1BEC7"/>
    <a:srgbClr val="5A6F7E"/>
    <a:srgbClr val="1A1F24"/>
    <a:srgbClr val="4B5969"/>
    <a:srgbClr val="E7F3F4"/>
    <a:srgbClr val="9BABB7"/>
    <a:srgbClr val="679146"/>
    <a:srgbClr val="F6D26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3239" autoAdjust="0"/>
    <p:restoredTop sz="96586" autoAdjust="0"/>
  </p:normalViewPr>
  <p:slideViewPr>
    <p:cSldViewPr>
      <p:cViewPr varScale="1">
        <p:scale>
          <a:sx n="104" d="100"/>
          <a:sy n="104" d="100"/>
        </p:scale>
        <p:origin x="2232" y="120"/>
      </p:cViewPr>
      <p:guideLst>
        <p:guide orient="horz" pos="2160"/>
        <p:guide pos="2880"/>
        <p:guide orient="horz" pos="2448"/>
        <p:guide pos="3168"/>
      </p:guideLst>
    </p:cSldViewPr>
  </p:slideViewPr>
  <p:outlineViewPr>
    <p:cViewPr>
      <p:scale>
        <a:sx n="33" d="100"/>
        <a:sy n="33" d="100"/>
      </p:scale>
      <p:origin x="0" y="181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60" d="100"/>
        <a:sy n="16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64" tIns="46582" rIns="93164" bIns="4658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64" tIns="46582" rIns="93164" bIns="46582" rtlCol="0"/>
          <a:lstStyle>
            <a:lvl1pPr algn="r">
              <a:defRPr sz="1200"/>
            </a:lvl1pPr>
          </a:lstStyle>
          <a:p>
            <a:fld id="{560DEE1A-2A9B-48E1-B68F-1A8C30E71C7E}" type="datetimeFigureOut">
              <a:rPr lang="en-US" smtClean="0"/>
              <a:t>2/22/2016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49363" y="696913"/>
            <a:ext cx="4511675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4" tIns="46582" rIns="93164" bIns="46582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64" tIns="46582" rIns="93164" bIns="46582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64" tIns="46582" rIns="93164" bIns="4658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64" tIns="46582" rIns="93164" bIns="46582" rtlCol="0" anchor="b"/>
          <a:lstStyle>
            <a:lvl1pPr algn="r">
              <a:defRPr sz="1200"/>
            </a:lvl1pPr>
          </a:lstStyle>
          <a:p>
            <a:fld id="{82C76A43-93BF-4A80-B624-ACCB8BC62AB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4337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882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249363" y="696913"/>
            <a:ext cx="4511675" cy="3486150"/>
          </a:xfrm>
          <a:ln/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>
              <a:latin typeface="Arial" panose="020B0604020202020204" pitchFamily="34" charset="0"/>
            </a:endParaRPr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F824ADD-4B25-49A0-8141-9B80A9BB9D47}" type="slidenum">
              <a:rPr lang="en-US" altLang="en-US" smtClean="0"/>
              <a:pPr>
                <a:spcBef>
                  <a:spcPct val="0"/>
                </a:spcBef>
              </a:pPr>
              <a:t>1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5246606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41275" y="0"/>
            <a:ext cx="1397000" cy="1079500"/>
          </a:xfrm>
          <a:ln/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>
          <a:xfrm>
            <a:off x="0" y="1211263"/>
            <a:ext cx="6777038" cy="63595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0888" indent="-28892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55700" indent="-2301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17663" indent="-2301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79625" indent="-2301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36825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94025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51225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08425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E6A41FF-F5CE-4E3F-B8B9-5A512F0447BB}" type="slidenum">
              <a:rPr lang="en-US" altLang="en-US" smtClean="0"/>
              <a:pPr>
                <a:spcBef>
                  <a:spcPct val="0"/>
                </a:spcBef>
              </a:pPr>
              <a:t>2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4123285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41275" y="0"/>
            <a:ext cx="1397000" cy="1079500"/>
          </a:xfrm>
          <a:ln/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>
          <a:xfrm>
            <a:off x="0" y="1211263"/>
            <a:ext cx="6777038" cy="63595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0888" indent="-28892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55700" indent="-2301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17663" indent="-2301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79625" indent="-2301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36825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94025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51225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08425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E6A41FF-F5CE-4E3F-B8B9-5A512F0447BB}" type="slidenum">
              <a:rPr lang="en-US" altLang="en-US" smtClean="0"/>
              <a:pPr>
                <a:spcBef>
                  <a:spcPct val="0"/>
                </a:spcBef>
              </a:pPr>
              <a:t>3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4123285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41275" y="0"/>
            <a:ext cx="1397000" cy="1079500"/>
          </a:xfrm>
          <a:ln/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>
          <a:xfrm>
            <a:off x="0" y="1211263"/>
            <a:ext cx="6777038" cy="63595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0888" indent="-28892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55700" indent="-2301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17663" indent="-2301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79625" indent="-2301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36825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94025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51225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08425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E6A41FF-F5CE-4E3F-B8B9-5A512F0447BB}" type="slidenum">
              <a:rPr lang="en-US" altLang="en-US" smtClean="0"/>
              <a:pPr>
                <a:spcBef>
                  <a:spcPct val="0"/>
                </a:spcBef>
              </a:pPr>
              <a:t>4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6291138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41275" y="0"/>
            <a:ext cx="1397000" cy="1079500"/>
          </a:xfrm>
          <a:ln/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>
          <a:xfrm>
            <a:off x="0" y="1211263"/>
            <a:ext cx="6777038" cy="63595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0888" indent="-28892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55700" indent="-2301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17663" indent="-2301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79625" indent="-2301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36825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94025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51225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08425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E6A41FF-F5CE-4E3F-B8B9-5A512F0447BB}" type="slidenum">
              <a:rPr lang="en-US" altLang="en-US" smtClean="0"/>
              <a:pPr>
                <a:spcBef>
                  <a:spcPct val="0"/>
                </a:spcBef>
              </a:pPr>
              <a:t>5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0750966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41275" y="0"/>
            <a:ext cx="1397000" cy="1079500"/>
          </a:xfrm>
          <a:ln/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>
          <a:xfrm>
            <a:off x="0" y="1211263"/>
            <a:ext cx="6777038" cy="63595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0888" indent="-28892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55700" indent="-2301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17663" indent="-2301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79625" indent="-2301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36825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94025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51225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08425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E6A41FF-F5CE-4E3F-B8B9-5A512F0447BB}" type="slidenum">
              <a:rPr lang="en-US" altLang="en-US" smtClean="0"/>
              <a:pPr>
                <a:spcBef>
                  <a:spcPct val="0"/>
                </a:spcBef>
              </a:pPr>
              <a:t>6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6216520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2414482"/>
            <a:ext cx="8549640" cy="1666028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8760" y="4404360"/>
            <a:ext cx="7040880" cy="19862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94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18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282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376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470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564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6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752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6FB14-BC69-444C-9B93-AD69F9EAA399}" type="datetime1">
              <a:rPr lang="en-US" smtClean="0"/>
              <a:t>2/22/2016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3E1B1-E954-4465-BB16-1E3A8C6F56A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60960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5C7EA-9F18-465A-B169-EF26B0832712}" type="datetime1">
              <a:rPr lang="en-US" smtClean="0"/>
              <a:t>2/22/2016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3E1B1-E954-4465-BB16-1E3A8C6F56A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36583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92340" y="311257"/>
            <a:ext cx="2263140" cy="6631728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311257"/>
            <a:ext cx="6621780" cy="6631728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879FA-59A4-42A2-BC7B-A268D570BDA0}" type="datetime1">
              <a:rPr lang="en-US" smtClean="0"/>
              <a:t>2/22/2016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3E1B1-E954-4465-BB16-1E3A8C6F56A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56375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solidFill>
            <a:srgbClr val="1E587C"/>
          </a:solidFill>
        </p:spPr>
        <p:txBody>
          <a:bodyPr>
            <a:normAutofit/>
          </a:bodyPr>
          <a:lstStyle>
            <a:lvl1pPr>
              <a:defRPr sz="2000" b="1" i="0">
                <a:solidFill>
                  <a:schemeClr val="bg1"/>
                </a:solidFill>
                <a:latin typeface="Open Sans"/>
                <a:cs typeface="Open Sans"/>
              </a:defRPr>
            </a:lvl1pPr>
          </a:lstStyle>
          <a:p>
            <a:r>
              <a:rPr lang="en-CA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B66F5-96BE-4E58-BE09-2434D3BB6620}" type="datetime1">
              <a:rPr lang="en-US" smtClean="0"/>
              <a:t>2/22/2016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3E1B1-E954-4465-BB16-1E3A8C6F56A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90598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4544" y="4994487"/>
            <a:ext cx="8549640" cy="1543685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4544" y="3294275"/>
            <a:ext cx="8549640" cy="1700212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941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1882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2823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3764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4706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5647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56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07529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29F47-E61D-4F9A-8A5C-A3EAE8E3C3B7}" type="datetime1">
              <a:rPr lang="en-US" smtClean="0"/>
              <a:t>2/22/2016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3E1B1-E954-4465-BB16-1E3A8C6F56A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3183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2920" y="1813560"/>
            <a:ext cx="4442460" cy="5129425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020" y="1813560"/>
            <a:ext cx="4442460" cy="5129425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C0DC5-78ED-4A78-BFDC-ACC65B9E61BD}" type="datetime1">
              <a:rPr lang="en-US" smtClean="0"/>
              <a:t>2/22/2016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3E1B1-E954-4465-BB16-1E3A8C6F56A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02004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0" y="1739795"/>
            <a:ext cx="4444207" cy="725064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" y="2464859"/>
            <a:ext cx="4444207" cy="4478126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9528" y="1739795"/>
            <a:ext cx="4445953" cy="725064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9528" y="2464859"/>
            <a:ext cx="4445953" cy="4478126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3A287-0357-49E4-8C7F-A030DAE071D4}" type="datetime1">
              <a:rPr lang="en-US" smtClean="0"/>
              <a:t>2/22/2016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3E1B1-E954-4465-BB16-1E3A8C6F56A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1867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70266-7C43-4691-B575-945B43BE0AC7}" type="datetime1">
              <a:rPr lang="en-US" smtClean="0"/>
              <a:t>2/22/2016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3E1B1-E954-4465-BB16-1E3A8C6F56A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09604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03A9E-49E4-459C-974D-F88217B4BCAF}" type="datetime1">
              <a:rPr lang="en-US" smtClean="0"/>
              <a:t>2/22/2016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3E1B1-E954-4465-BB16-1E3A8C6F56A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58426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1" y="309457"/>
            <a:ext cx="3309144" cy="1316990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2555" y="309457"/>
            <a:ext cx="5622925" cy="6633528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7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2921" y="1626447"/>
            <a:ext cx="3309144" cy="5316538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80534-5B20-4715-964A-4E24A57DB2C9}" type="datetime1">
              <a:rPr lang="en-US" smtClean="0"/>
              <a:t>2/22/2016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3E1B1-E954-4465-BB16-1E3A8C6F56A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46603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517" y="5440680"/>
            <a:ext cx="6035040" cy="642303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1517" y="694478"/>
            <a:ext cx="6035040" cy="4663440"/>
          </a:xfrm>
        </p:spPr>
        <p:txBody>
          <a:bodyPr/>
          <a:lstStyle>
            <a:lvl1pPr marL="0" indent="0">
              <a:buNone/>
              <a:defRPr sz="3600"/>
            </a:lvl1pPr>
            <a:lvl2pPr marL="509412" indent="0">
              <a:buNone/>
              <a:defRPr sz="3100"/>
            </a:lvl2pPr>
            <a:lvl3pPr marL="1018824" indent="0">
              <a:buNone/>
              <a:defRPr sz="2700"/>
            </a:lvl3pPr>
            <a:lvl4pPr marL="1528237" indent="0">
              <a:buNone/>
              <a:defRPr sz="2200"/>
            </a:lvl4pPr>
            <a:lvl5pPr marL="2037649" indent="0">
              <a:buNone/>
              <a:defRPr sz="2200"/>
            </a:lvl5pPr>
            <a:lvl6pPr marL="2547061" indent="0">
              <a:buNone/>
              <a:defRPr sz="2200"/>
            </a:lvl6pPr>
            <a:lvl7pPr marL="3056473" indent="0">
              <a:buNone/>
              <a:defRPr sz="2200"/>
            </a:lvl7pPr>
            <a:lvl8pPr marL="3565886" indent="0">
              <a:buNone/>
              <a:defRPr sz="2200"/>
            </a:lvl8pPr>
            <a:lvl9pPr marL="4075298" indent="0">
              <a:buNone/>
              <a:defRPr sz="2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1517" y="6082983"/>
            <a:ext cx="6035040" cy="912177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5F487-6236-46EC-BF27-8EAAA7C968A0}" type="datetime1">
              <a:rPr lang="en-US" smtClean="0"/>
              <a:t>2/22/2016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3E1B1-E954-4465-BB16-1E3A8C6F56A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54181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2920" y="311256"/>
            <a:ext cx="9052560" cy="1295400"/>
          </a:xfrm>
          <a:prstGeom prst="rect">
            <a:avLst/>
          </a:prstGeom>
        </p:spPr>
        <p:txBody>
          <a:bodyPr vert="horz" lIns="101882" tIns="50941" rIns="101882" bIns="50941" rtlCol="0" anchor="ctr">
            <a:normAutofit/>
          </a:bodyPr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0" y="1813560"/>
            <a:ext cx="9052560" cy="5129425"/>
          </a:xfrm>
          <a:prstGeom prst="rect">
            <a:avLst/>
          </a:prstGeom>
        </p:spPr>
        <p:txBody>
          <a:bodyPr vert="horz" lIns="101882" tIns="50941" rIns="101882" bIns="50941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2920" y="7203864"/>
            <a:ext cx="2346960" cy="413808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CBC191-E459-4625-97AF-7AC3726FCB04}" type="datetime1">
              <a:rPr lang="en-US" smtClean="0"/>
              <a:t>2/22/2016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36620" y="7203864"/>
            <a:ext cx="3185160" cy="413808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08520" y="7203864"/>
            <a:ext cx="2346960" cy="413808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53E1B1-E954-4465-BB16-1E3A8C6F56A0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3"/>
          <p:cNvSpPr txBox="1">
            <a:spLocks noChangeArrowheads="1"/>
          </p:cNvSpPr>
          <p:nvPr userDrawn="1"/>
        </p:nvSpPr>
        <p:spPr>
          <a:xfrm>
            <a:off x="0" y="7263836"/>
            <a:ext cx="10058400" cy="518160"/>
          </a:xfrm>
          <a:prstGeom prst="rect">
            <a:avLst/>
          </a:prstGeom>
          <a:solidFill>
            <a:srgbClr val="1E587C"/>
          </a:solidFill>
        </p:spPr>
        <p:txBody>
          <a:bodyPr vert="horz" lIns="101882" tIns="50941" rIns="101882" bIns="50941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1800" b="1" i="0" kern="1200">
                <a:solidFill>
                  <a:schemeClr val="bg1"/>
                </a:solidFill>
                <a:latin typeface="Open Sans"/>
                <a:ea typeface="+mj-ea"/>
                <a:cs typeface="Open Sans"/>
              </a:defRPr>
            </a:lvl1pPr>
          </a:lstStyle>
          <a:p>
            <a:endParaRPr lang="en-US" altLang="en-US" sz="1100" b="0" dirty="0" smtClean="0"/>
          </a:p>
        </p:txBody>
      </p:sp>
    </p:spTree>
    <p:extLst>
      <p:ext uri="{BB962C8B-B14F-4D97-AF65-F5344CB8AC3E}">
        <p14:creationId xmlns:p14="http://schemas.microsoft.com/office/powerpoint/2010/main" val="35824803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70" r:id="rId1"/>
    <p:sldLayoutId id="2147484471" r:id="rId2"/>
    <p:sldLayoutId id="2147484472" r:id="rId3"/>
    <p:sldLayoutId id="2147484473" r:id="rId4"/>
    <p:sldLayoutId id="2147484474" r:id="rId5"/>
    <p:sldLayoutId id="2147484475" r:id="rId6"/>
    <p:sldLayoutId id="2147484476" r:id="rId7"/>
    <p:sldLayoutId id="2147484477" r:id="rId8"/>
    <p:sldLayoutId id="2147484478" r:id="rId9"/>
    <p:sldLayoutId id="2147484479" r:id="rId10"/>
    <p:sldLayoutId id="2147484480" r:id="rId11"/>
  </p:sldLayoutIdLst>
  <p:hf hdr="0" ftr="0" dt="0"/>
  <p:txStyles>
    <p:titleStyle>
      <a:lvl1pPr algn="ctr" defTabSz="509412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2059" indent="-382059" algn="l" defTabSz="509412" rtl="0" eaLnBrk="1" latinLnBrk="0" hangingPunct="1">
        <a:spcBef>
          <a:spcPct val="20000"/>
        </a:spcBef>
        <a:buFont typeface="Arial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27795" indent="-318383" algn="l" defTabSz="509412" rtl="0" eaLnBrk="1" latinLnBrk="0" hangingPunct="1">
        <a:spcBef>
          <a:spcPct val="20000"/>
        </a:spcBef>
        <a:buFont typeface="Arial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73531" indent="-254706" algn="l" defTabSz="509412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782943" indent="-254706" algn="l" defTabSz="509412" rtl="0" eaLnBrk="1" latinLnBrk="0" hangingPunct="1">
        <a:spcBef>
          <a:spcPct val="20000"/>
        </a:spcBef>
        <a:buFont typeface="Arial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92355" indent="-254706" algn="l" defTabSz="509412" rtl="0" eaLnBrk="1" latinLnBrk="0" hangingPunct="1">
        <a:spcBef>
          <a:spcPct val="20000"/>
        </a:spcBef>
        <a:buFont typeface="Arial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801767" indent="-254706" algn="l" defTabSz="509412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11180" indent="-254706" algn="l" defTabSz="509412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20592" indent="-254706" algn="l" defTabSz="509412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30004" indent="-254706" algn="l" defTabSz="509412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9412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8824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8237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7649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7061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56473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65886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75298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10058400" cy="3977958"/>
          </a:xfrm>
          <a:solidFill>
            <a:srgbClr val="1E587C"/>
          </a:solidFill>
        </p:spPr>
        <p:txBody>
          <a:bodyPr>
            <a:normAutofit/>
          </a:bodyPr>
          <a:lstStyle/>
          <a:p>
            <a:r>
              <a:rPr lang="en-US" altLang="en-US" sz="4500" b="1" dirty="0">
                <a:solidFill>
                  <a:schemeClr val="bg1"/>
                </a:solidFill>
                <a:latin typeface="Open Sans"/>
                <a:cs typeface="Open Sans"/>
              </a:rPr>
              <a:t/>
            </a:r>
            <a:br>
              <a:rPr lang="en-US" altLang="en-US" sz="4500" b="1" dirty="0">
                <a:solidFill>
                  <a:schemeClr val="bg1"/>
                </a:solidFill>
                <a:latin typeface="Open Sans"/>
                <a:cs typeface="Open Sans"/>
              </a:rPr>
            </a:br>
            <a:r>
              <a:rPr lang="en-US" altLang="en-US" sz="4500" b="1" dirty="0">
                <a:solidFill>
                  <a:schemeClr val="bg1"/>
                </a:solidFill>
                <a:latin typeface="Open Sans"/>
                <a:cs typeface="Open Sans"/>
              </a:rPr>
              <a:t/>
            </a:r>
            <a:br>
              <a:rPr lang="en-US" altLang="en-US" sz="4500" b="1" dirty="0">
                <a:solidFill>
                  <a:schemeClr val="bg1"/>
                </a:solidFill>
                <a:latin typeface="Open Sans"/>
                <a:cs typeface="Open Sans"/>
              </a:rPr>
            </a:br>
            <a:r>
              <a:rPr lang="en-US" altLang="en-US" sz="4500" b="1" dirty="0">
                <a:solidFill>
                  <a:schemeClr val="bg1"/>
                </a:solidFill>
                <a:latin typeface="Open Sans"/>
                <a:cs typeface="Open Sans"/>
              </a:rPr>
              <a:t/>
            </a:r>
            <a:br>
              <a:rPr lang="en-US" altLang="en-US" sz="4500" b="1" dirty="0">
                <a:solidFill>
                  <a:schemeClr val="bg1"/>
                </a:solidFill>
                <a:latin typeface="Open Sans"/>
                <a:cs typeface="Open Sans"/>
              </a:rPr>
            </a:br>
            <a:r>
              <a:rPr lang="en-US" altLang="en-US" sz="4500" b="1" dirty="0" smtClean="0">
                <a:solidFill>
                  <a:schemeClr val="bg1"/>
                </a:solidFill>
                <a:latin typeface="Open Sans"/>
                <a:cs typeface="Open Sans"/>
              </a:rPr>
              <a:t>CONTRIBUTIONS</a:t>
            </a:r>
            <a:endParaRPr lang="en-US" altLang="en-US" sz="4500" b="1" dirty="0">
              <a:solidFill>
                <a:schemeClr val="bg1"/>
              </a:solidFill>
              <a:latin typeface="Open Sans"/>
              <a:cs typeface="Open Sans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8760" y="4404360"/>
            <a:ext cx="7040880" cy="1986280"/>
          </a:xfrm>
        </p:spPr>
        <p:txBody>
          <a:bodyPr/>
          <a:lstStyle/>
          <a:p>
            <a:endParaRPr lang="en-US" altLang="en-US" b="1" dirty="0" smtClean="0">
              <a:solidFill>
                <a:srgbClr val="1E587C"/>
              </a:solidFill>
              <a:latin typeface="Open Sans"/>
              <a:cs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3621619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"/>
          <p:cNvSpPr txBox="1">
            <a:spLocks noChangeArrowheads="1"/>
          </p:cNvSpPr>
          <p:nvPr/>
        </p:nvSpPr>
        <p:spPr bwMode="auto">
          <a:xfrm>
            <a:off x="1173480" y="1813560"/>
            <a:ext cx="7879080" cy="3368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882" tIns="50941" rIns="101882" bIns="50941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6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Font typeface="Wingdings" pitchFamily="2" charset="2"/>
              <a:buChar char="Ø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573089" indent="-509412">
              <a:spcBef>
                <a:spcPts val="2674"/>
              </a:spcBef>
              <a:buFont typeface="Verdana" panose="020B0604030504040204" pitchFamily="34" charset="0"/>
              <a:buAutoNum type="arabicPeriod"/>
            </a:pPr>
            <a:r>
              <a:rPr lang="en-US" altLang="en-US" sz="2200" dirty="0" smtClean="0">
                <a:solidFill>
                  <a:srgbClr val="33373D"/>
                </a:solidFill>
                <a:latin typeface="Open Sans"/>
                <a:cs typeface="Open Sans"/>
              </a:rPr>
              <a:t>Who contributes</a:t>
            </a:r>
            <a:endParaRPr lang="en-US" altLang="en-US" sz="2200" dirty="0">
              <a:solidFill>
                <a:srgbClr val="33373D"/>
              </a:solidFill>
              <a:latin typeface="Open Sans"/>
              <a:cs typeface="Open Sans"/>
            </a:endParaRPr>
          </a:p>
          <a:p>
            <a:pPr marL="573089" indent="-509412">
              <a:spcBef>
                <a:spcPts val="2674"/>
              </a:spcBef>
              <a:buFont typeface="Verdana" panose="020B0604030504040204" pitchFamily="34" charset="0"/>
              <a:buAutoNum type="arabicPeriod"/>
            </a:pPr>
            <a:r>
              <a:rPr lang="en-US" altLang="en-US" sz="2200" dirty="0" smtClean="0">
                <a:solidFill>
                  <a:srgbClr val="33373D"/>
                </a:solidFill>
                <a:latin typeface="Open Sans"/>
                <a:cs typeface="Open Sans"/>
              </a:rPr>
              <a:t>The contribution formula</a:t>
            </a:r>
            <a:endParaRPr lang="en-US" altLang="en-US" sz="2200" dirty="0">
              <a:solidFill>
                <a:srgbClr val="33373D"/>
              </a:solidFill>
              <a:latin typeface="Open Sans"/>
              <a:cs typeface="Open Sans"/>
            </a:endParaRPr>
          </a:p>
          <a:p>
            <a:pPr marL="573089" indent="-509412">
              <a:spcBef>
                <a:spcPts val="2674"/>
              </a:spcBef>
              <a:buFont typeface="Verdana" panose="020B0604030504040204" pitchFamily="34" charset="0"/>
              <a:buAutoNum type="arabicPeriod"/>
            </a:pPr>
            <a:r>
              <a:rPr lang="en-US" altLang="en-US" sz="2200" dirty="0" smtClean="0">
                <a:solidFill>
                  <a:srgbClr val="33373D"/>
                </a:solidFill>
                <a:latin typeface="Open Sans"/>
                <a:cs typeface="Open Sans"/>
              </a:rPr>
              <a:t>Contribution FAQs</a:t>
            </a:r>
            <a:endParaRPr lang="en-US" altLang="en-US" sz="2200" dirty="0">
              <a:solidFill>
                <a:srgbClr val="33373D"/>
              </a:solidFill>
              <a:latin typeface="Open Sans"/>
              <a:cs typeface="Open Sans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1" y="0"/>
            <a:ext cx="10058399" cy="949960"/>
          </a:xfrm>
          <a:prstGeom prst="rect">
            <a:avLst/>
          </a:prstGeom>
          <a:solidFill>
            <a:srgbClr val="1E587C"/>
          </a:solidFill>
        </p:spPr>
        <p:txBody>
          <a:bodyPr vert="horz" lIns="101882" tIns="50941" rIns="101882" bIns="50941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sz="2000" b="1" dirty="0">
                <a:solidFill>
                  <a:srgbClr val="FFFFFF"/>
                </a:solidFill>
                <a:latin typeface="Open Sans"/>
                <a:cs typeface="Open Sans"/>
              </a:rPr>
              <a:t>           </a:t>
            </a:r>
            <a:r>
              <a:rPr lang="en-US" altLang="en-US" sz="2000" b="1" dirty="0">
                <a:solidFill>
                  <a:schemeClr val="bg1"/>
                </a:solidFill>
                <a:latin typeface="Open Sans"/>
                <a:cs typeface="Open Sans"/>
              </a:rPr>
              <a:t>TABLE OF CONTENTS</a:t>
            </a:r>
            <a:endParaRPr lang="en-US" altLang="en-US" sz="2000" b="1" dirty="0">
              <a:solidFill>
                <a:srgbClr val="FFFFFF"/>
              </a:solidFill>
              <a:latin typeface="Open Sans"/>
              <a:cs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3018621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"/>
          <p:cNvSpPr txBox="1">
            <a:spLocks noChangeArrowheads="1"/>
          </p:cNvSpPr>
          <p:nvPr/>
        </p:nvSpPr>
        <p:spPr bwMode="auto">
          <a:xfrm>
            <a:off x="1173480" y="1813560"/>
            <a:ext cx="7879080" cy="3368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882" tIns="50941" rIns="101882" bIns="50941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6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Font typeface="Wingdings" pitchFamily="2" charset="2"/>
              <a:buChar char="Ø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spcBef>
                <a:spcPts val="1337"/>
              </a:spcBef>
              <a:buClr>
                <a:srgbClr val="FFC000"/>
              </a:buClr>
              <a:buSzPct val="150000"/>
              <a:buNone/>
              <a:defRPr/>
            </a:pPr>
            <a:endParaRPr lang="en-US" sz="1800" b="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  <a:cs typeface="Open Sans"/>
            </a:endParaRPr>
          </a:p>
          <a:p>
            <a:pPr>
              <a:spcBef>
                <a:spcPts val="1337"/>
              </a:spcBef>
              <a:buClr>
                <a:srgbClr val="1E587C"/>
              </a:buClr>
              <a:buSzPct val="150000"/>
              <a:buFont typeface="Arial"/>
              <a:buChar char="•"/>
              <a:defRPr/>
            </a:pPr>
            <a:r>
              <a:rPr lang="en-US" altLang="en-US" sz="1800" b="0" kern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en Sans"/>
                <a:cs typeface="Open Sans"/>
              </a:rPr>
              <a:t>All eligible members are required to contribute to the pension plan</a:t>
            </a:r>
            <a:endParaRPr lang="en-US" altLang="en-US" sz="2000" kern="0" dirty="0">
              <a:latin typeface="Open Sans"/>
              <a:cs typeface="Open Sans"/>
            </a:endParaRPr>
          </a:p>
          <a:p>
            <a:pPr>
              <a:spcBef>
                <a:spcPts val="1337"/>
              </a:spcBef>
              <a:buClr>
                <a:srgbClr val="1E587C"/>
              </a:buClr>
              <a:buSzPct val="150000"/>
              <a:buFont typeface="Arial"/>
              <a:buChar char="•"/>
              <a:defRPr/>
            </a:pPr>
            <a:r>
              <a:rPr lang="en-US" sz="1800" b="0" kern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en Sans"/>
                <a:cs typeface="Open Sans"/>
              </a:rPr>
              <a:t>Your </a:t>
            </a:r>
            <a:r>
              <a:rPr lang="en-US" sz="1800" b="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/>
                <a:cs typeface="Open Sans"/>
              </a:rPr>
              <a:t>employer deducts pension contributions directly from your </a:t>
            </a:r>
            <a:r>
              <a:rPr lang="en-US" sz="1800" b="0" kern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en Sans"/>
                <a:cs typeface="Open Sans"/>
              </a:rPr>
              <a:t>pay. </a:t>
            </a:r>
            <a:r>
              <a:rPr lang="en-US" altLang="en-US" sz="1800" b="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/>
                <a:cs typeface="Open Sans"/>
              </a:rPr>
              <a:t>See what you contribute by checking your pay stub or T4 slip</a:t>
            </a:r>
          </a:p>
          <a:p>
            <a:pPr>
              <a:spcBef>
                <a:spcPts val="1337"/>
              </a:spcBef>
              <a:buClr>
                <a:srgbClr val="1E587C"/>
              </a:buClr>
              <a:buSzPct val="150000"/>
              <a:buFont typeface="Arial"/>
              <a:buChar char="•"/>
              <a:defRPr/>
            </a:pPr>
            <a:r>
              <a:rPr lang="en-US" sz="1800" b="0" kern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en Sans"/>
                <a:cs typeface="Open Sans"/>
              </a:rPr>
              <a:t>Contributions </a:t>
            </a:r>
            <a:r>
              <a:rPr lang="en-US" sz="1800" b="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/>
                <a:cs typeface="Open Sans"/>
              </a:rPr>
              <a:t>are matched by the government and designated employers</a:t>
            </a:r>
          </a:p>
          <a:p>
            <a:pPr>
              <a:spcBef>
                <a:spcPts val="1337"/>
              </a:spcBef>
              <a:buClr>
                <a:srgbClr val="1E587C"/>
              </a:buClr>
              <a:buSzPct val="150000"/>
              <a:buFont typeface="Arial"/>
              <a:buChar char="•"/>
              <a:defRPr/>
            </a:pPr>
            <a:endParaRPr lang="en-US" altLang="en-US" sz="1800" b="0" kern="0" dirty="0" smtClean="0">
              <a:solidFill>
                <a:schemeClr val="tx1">
                  <a:lumMod val="75000"/>
                  <a:lumOff val="25000"/>
                </a:schemeClr>
              </a:solidFill>
              <a:latin typeface="Open Sans"/>
              <a:cs typeface="Open Sans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1" y="0"/>
            <a:ext cx="10058399" cy="949960"/>
          </a:xfrm>
          <a:prstGeom prst="rect">
            <a:avLst/>
          </a:prstGeom>
          <a:solidFill>
            <a:srgbClr val="1E587C"/>
          </a:solidFill>
        </p:spPr>
        <p:txBody>
          <a:bodyPr vert="horz" lIns="101882" tIns="50941" rIns="101882" bIns="50941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sz="2000" b="1" dirty="0" smtClean="0">
                <a:solidFill>
                  <a:srgbClr val="FFFFFF"/>
                </a:solidFill>
                <a:latin typeface="Open Sans"/>
                <a:cs typeface="Open Sans"/>
              </a:rPr>
              <a:t>           WHO CONTRIBUTES </a:t>
            </a:r>
            <a:endParaRPr lang="en-US" altLang="en-US" sz="2000" b="1" dirty="0">
              <a:solidFill>
                <a:srgbClr val="FFFFFF"/>
              </a:solidFill>
              <a:latin typeface="Open Sans"/>
              <a:cs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1449240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"/>
          <p:cNvSpPr txBox="1">
            <a:spLocks noChangeArrowheads="1"/>
          </p:cNvSpPr>
          <p:nvPr/>
        </p:nvSpPr>
        <p:spPr bwMode="auto">
          <a:xfrm>
            <a:off x="1173480" y="1813560"/>
            <a:ext cx="7879080" cy="3368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882" tIns="50941" rIns="101882" bIns="50941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6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Font typeface="Wingdings" pitchFamily="2" charset="2"/>
              <a:buChar char="Ø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spcBef>
                <a:spcPts val="1337"/>
              </a:spcBef>
              <a:buClr>
                <a:srgbClr val="FFC000"/>
              </a:buClr>
              <a:buSzPct val="150000"/>
              <a:buNone/>
              <a:defRPr/>
            </a:pPr>
            <a:endParaRPr lang="en-US" sz="1800" b="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  <a:cs typeface="Open Sans"/>
            </a:endParaRPr>
          </a:p>
          <a:p>
            <a:pPr>
              <a:spcBef>
                <a:spcPts val="1337"/>
              </a:spcBef>
              <a:buClr>
                <a:srgbClr val="1E587C"/>
              </a:buClr>
              <a:buSzPct val="150000"/>
              <a:buFont typeface="Arial"/>
              <a:buChar char="•"/>
              <a:defRPr/>
            </a:pPr>
            <a:r>
              <a:rPr lang="en-US" altLang="en-US" sz="1800" b="0" kern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en Sans"/>
                <a:cs typeface="Open Sans"/>
              </a:rPr>
              <a:t>Based on a two-tier formula:</a:t>
            </a:r>
            <a:endParaRPr lang="en-US" altLang="en-US" sz="2200" kern="0" dirty="0">
              <a:latin typeface="Open Sans"/>
              <a:cs typeface="Open Sans"/>
            </a:endParaRPr>
          </a:p>
          <a:p>
            <a:pPr lvl="1">
              <a:spcBef>
                <a:spcPts val="1337"/>
              </a:spcBef>
              <a:buClr>
                <a:srgbClr val="1E587C"/>
              </a:buClr>
              <a:buSzPct val="150000"/>
              <a:buFont typeface="Arial"/>
              <a:buChar char="•"/>
              <a:defRPr/>
            </a:pPr>
            <a:r>
              <a:rPr lang="en-US" sz="1600" kern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en Sans"/>
                <a:cs typeface="Open Sans"/>
              </a:rPr>
              <a:t>Contribute </a:t>
            </a:r>
            <a:r>
              <a:rPr lang="en-US" sz="160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/>
                <a:cs typeface="Open Sans"/>
              </a:rPr>
              <a:t>at a lower rate on salary up to the Canada Pension Plan (CPP) benefits earnings threshold, and at a higher rate on salary above the CPP limit.</a:t>
            </a:r>
            <a:endParaRPr lang="en-US" sz="1600" b="0" kern="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  <a:cs typeface="Open Sans"/>
            </a:endParaRPr>
          </a:p>
          <a:p>
            <a:pPr>
              <a:spcBef>
                <a:spcPts val="1337"/>
              </a:spcBef>
              <a:buClr>
                <a:srgbClr val="1E587C"/>
              </a:buClr>
              <a:buSzPct val="150000"/>
              <a:buFont typeface="Arial"/>
              <a:buChar char="•"/>
              <a:defRPr/>
            </a:pPr>
            <a:r>
              <a:rPr lang="en-US" sz="1800" b="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/>
                <a:cs typeface="Open Sans"/>
              </a:rPr>
              <a:t>Contribution rates are set by the plan </a:t>
            </a:r>
            <a:r>
              <a:rPr lang="en-US" sz="1800" b="0" kern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en Sans"/>
                <a:cs typeface="Open Sans"/>
              </a:rPr>
              <a:t>sponsors:</a:t>
            </a:r>
          </a:p>
          <a:p>
            <a:pPr lvl="1">
              <a:spcBef>
                <a:spcPts val="1337"/>
              </a:spcBef>
              <a:buClr>
                <a:srgbClr val="1E587C"/>
              </a:buClr>
              <a:buSzPct val="150000"/>
              <a:buFont typeface="Arial"/>
              <a:buChar char="•"/>
              <a:defRPr/>
            </a:pPr>
            <a:r>
              <a:rPr lang="en-US" sz="1600" b="0" kern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en Sans"/>
                <a:cs typeface="Open Sans"/>
              </a:rPr>
              <a:t>Ontario </a:t>
            </a:r>
            <a:r>
              <a:rPr lang="en-US" sz="1600" b="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/>
                <a:cs typeface="Open Sans"/>
              </a:rPr>
              <a:t>Teachers’ </a:t>
            </a:r>
            <a:r>
              <a:rPr lang="en-US" sz="1600" b="0" kern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en Sans"/>
                <a:cs typeface="Open Sans"/>
              </a:rPr>
              <a:t>Federation</a:t>
            </a:r>
          </a:p>
          <a:p>
            <a:pPr lvl="1">
              <a:spcBef>
                <a:spcPts val="1337"/>
              </a:spcBef>
              <a:buClr>
                <a:srgbClr val="1E587C"/>
              </a:buClr>
              <a:buSzPct val="150000"/>
              <a:buFont typeface="Arial"/>
              <a:buChar char="•"/>
              <a:defRPr/>
            </a:pPr>
            <a:r>
              <a:rPr lang="en-US" sz="1600" b="0" kern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en Sans"/>
                <a:cs typeface="Open Sans"/>
              </a:rPr>
              <a:t>Ontario government</a:t>
            </a:r>
            <a:endParaRPr lang="en-US" sz="1600" b="0" kern="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  <a:cs typeface="Open Sans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1" y="0"/>
            <a:ext cx="10058399" cy="949960"/>
          </a:xfrm>
          <a:prstGeom prst="rect">
            <a:avLst/>
          </a:prstGeom>
          <a:solidFill>
            <a:srgbClr val="1E587C"/>
          </a:solidFill>
        </p:spPr>
        <p:txBody>
          <a:bodyPr vert="horz" lIns="101882" tIns="50941" rIns="101882" bIns="50941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sz="2000" b="1" dirty="0" smtClean="0">
                <a:solidFill>
                  <a:srgbClr val="FFFFFF"/>
                </a:solidFill>
                <a:latin typeface="Open Sans"/>
                <a:cs typeface="Open Sans"/>
              </a:rPr>
              <a:t>           THE CONTRIBUTION FORMULA </a:t>
            </a:r>
            <a:endParaRPr lang="en-US" altLang="en-US" sz="2000" b="1" dirty="0">
              <a:solidFill>
                <a:srgbClr val="FFFFFF"/>
              </a:solidFill>
              <a:latin typeface="Open Sans"/>
              <a:cs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3478205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"/>
          <p:cNvSpPr txBox="1">
            <a:spLocks noChangeArrowheads="1"/>
          </p:cNvSpPr>
          <p:nvPr/>
        </p:nvSpPr>
        <p:spPr bwMode="auto">
          <a:xfrm>
            <a:off x="1173480" y="1813560"/>
            <a:ext cx="7879080" cy="3368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882" tIns="50941" rIns="101882" bIns="50941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6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Font typeface="Wingdings" pitchFamily="2" charset="2"/>
              <a:buChar char="Ø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spcBef>
                <a:spcPts val="1337"/>
              </a:spcBef>
              <a:buClr>
                <a:srgbClr val="FFC000"/>
              </a:buClr>
              <a:buSzPct val="150000"/>
              <a:buNone/>
              <a:defRPr/>
            </a:pPr>
            <a:endParaRPr lang="en-US" sz="1800" b="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  <a:cs typeface="Open Sans"/>
            </a:endParaRPr>
          </a:p>
          <a:p>
            <a:pPr marL="0" indent="0">
              <a:spcBef>
                <a:spcPts val="1337"/>
              </a:spcBef>
              <a:buClr>
                <a:srgbClr val="1E587C"/>
              </a:buClr>
              <a:buSzPct val="150000"/>
              <a:buNone/>
              <a:defRPr/>
            </a:pPr>
            <a:r>
              <a:rPr lang="en-US" altLang="en-US" sz="2200" kern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en Sans"/>
                <a:cs typeface="Open Sans"/>
              </a:rPr>
              <a:t>RRSP ROOM</a:t>
            </a:r>
            <a:endParaRPr lang="en-US" altLang="en-US" sz="2200" b="0" kern="0" dirty="0" smtClean="0">
              <a:solidFill>
                <a:schemeClr val="tx1">
                  <a:lumMod val="75000"/>
                  <a:lumOff val="25000"/>
                </a:schemeClr>
              </a:solidFill>
              <a:latin typeface="Open Sans"/>
              <a:cs typeface="Open Sans"/>
            </a:endParaRPr>
          </a:p>
          <a:p>
            <a:pPr>
              <a:spcBef>
                <a:spcPts val="1337"/>
              </a:spcBef>
              <a:buClr>
                <a:srgbClr val="1E587C"/>
              </a:buClr>
              <a:buSzPct val="150000"/>
              <a:buFont typeface="Arial"/>
              <a:buChar char="•"/>
              <a:defRPr/>
            </a:pPr>
            <a:r>
              <a:rPr lang="en-US" altLang="en-US" sz="1800" b="0" kern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en Sans"/>
                <a:cs typeface="Open Sans"/>
              </a:rPr>
              <a:t>Contribution rates do not affect your RRSP room</a:t>
            </a:r>
            <a:endParaRPr lang="en-US" altLang="en-US" sz="2200" kern="0" dirty="0">
              <a:latin typeface="Open Sans"/>
              <a:cs typeface="Open Sans"/>
            </a:endParaRPr>
          </a:p>
          <a:p>
            <a:pPr>
              <a:spcBef>
                <a:spcPts val="1337"/>
              </a:spcBef>
              <a:buClr>
                <a:srgbClr val="1E587C"/>
              </a:buClr>
              <a:buSzPct val="150000"/>
              <a:buFont typeface="Arial"/>
              <a:buChar char="•"/>
              <a:defRPr/>
            </a:pPr>
            <a:r>
              <a:rPr lang="en-US" sz="1800" b="0" kern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en Sans"/>
                <a:cs typeface="Open Sans"/>
              </a:rPr>
              <a:t>Government </a:t>
            </a:r>
            <a:r>
              <a:rPr lang="en-US" sz="1800" b="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/>
                <a:cs typeface="Open Sans"/>
              </a:rPr>
              <a:t>formula used to calculate your RRSP contribution room is based on the deemed value of the benefit you earn in the pension </a:t>
            </a:r>
            <a:r>
              <a:rPr lang="en-US" sz="1800" b="0" kern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en Sans"/>
                <a:cs typeface="Open Sans"/>
              </a:rPr>
              <a:t>plan</a:t>
            </a:r>
          </a:p>
          <a:p>
            <a:pPr>
              <a:spcBef>
                <a:spcPts val="1337"/>
              </a:spcBef>
              <a:buClr>
                <a:srgbClr val="1E587C"/>
              </a:buClr>
              <a:buSzPct val="150000"/>
              <a:buFont typeface="Arial"/>
              <a:buChar char="•"/>
              <a:defRPr/>
            </a:pPr>
            <a:endParaRPr lang="en-US" sz="1800" b="0" kern="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  <a:cs typeface="Open Sans"/>
            </a:endParaRPr>
          </a:p>
          <a:p>
            <a:pPr marL="0" indent="0">
              <a:spcBef>
                <a:spcPts val="1337"/>
              </a:spcBef>
              <a:buClr>
                <a:srgbClr val="1E587C"/>
              </a:buClr>
              <a:buSzPct val="150000"/>
              <a:buNone/>
              <a:defRPr/>
            </a:pPr>
            <a:r>
              <a:rPr lang="en-US" altLang="en-US" sz="220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/>
                <a:cs typeface="Open Sans"/>
              </a:rPr>
              <a:t>ADDITIONAL VOLUNTARY CONTRIBUTIONS</a:t>
            </a:r>
            <a:endParaRPr lang="en-US" altLang="en-US" sz="2200" b="0" kern="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  <a:cs typeface="Open Sans"/>
            </a:endParaRPr>
          </a:p>
          <a:p>
            <a:pPr lvl="0">
              <a:spcBef>
                <a:spcPts val="1337"/>
              </a:spcBef>
              <a:buClr>
                <a:srgbClr val="1E587C"/>
              </a:buClr>
              <a:buSzPct val="150000"/>
              <a:buFont typeface="Arial"/>
              <a:buChar char="•"/>
              <a:defRPr/>
            </a:pPr>
            <a:r>
              <a:rPr lang="en-US" sz="1800" b="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/>
                <a:cs typeface="Open Sans"/>
              </a:rPr>
              <a:t>You cannot make additional voluntary contributions to the </a:t>
            </a:r>
            <a:r>
              <a:rPr lang="en-US" sz="1800" b="0" kern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en Sans"/>
                <a:cs typeface="Open Sans"/>
              </a:rPr>
              <a:t>plan </a:t>
            </a:r>
            <a:endParaRPr lang="en-US" sz="1800" b="0" kern="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  <a:cs typeface="Open Sans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1" y="0"/>
            <a:ext cx="10058399" cy="949960"/>
          </a:xfrm>
          <a:prstGeom prst="rect">
            <a:avLst/>
          </a:prstGeom>
          <a:solidFill>
            <a:srgbClr val="1E587C"/>
          </a:solidFill>
        </p:spPr>
        <p:txBody>
          <a:bodyPr vert="horz" lIns="101882" tIns="50941" rIns="101882" bIns="50941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sz="2000" b="1" dirty="0" smtClean="0">
                <a:solidFill>
                  <a:srgbClr val="FFFFFF"/>
                </a:solidFill>
                <a:latin typeface="Open Sans"/>
                <a:cs typeface="Open Sans"/>
              </a:rPr>
              <a:t>           CONTRIBUTION FAQS</a:t>
            </a:r>
            <a:endParaRPr lang="en-US" altLang="en-US" sz="2000" b="1" dirty="0">
              <a:solidFill>
                <a:srgbClr val="FFFFFF"/>
              </a:solidFill>
              <a:latin typeface="Open Sans"/>
              <a:cs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787595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"/>
          <p:cNvSpPr txBox="1">
            <a:spLocks noChangeArrowheads="1"/>
          </p:cNvSpPr>
          <p:nvPr/>
        </p:nvSpPr>
        <p:spPr bwMode="auto">
          <a:xfrm>
            <a:off x="1089660" y="1676400"/>
            <a:ext cx="7879080" cy="3368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882" tIns="50941" rIns="101882" bIns="50941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6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Font typeface="Wingdings" pitchFamily="2" charset="2"/>
              <a:buChar char="Ø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spcBef>
                <a:spcPts val="1337"/>
              </a:spcBef>
              <a:buClr>
                <a:srgbClr val="FFC000"/>
              </a:buClr>
              <a:buSzPct val="150000"/>
              <a:buNone/>
              <a:defRPr/>
            </a:pPr>
            <a:endParaRPr lang="en-US" sz="1800" b="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  <a:cs typeface="Open Sans"/>
            </a:endParaRPr>
          </a:p>
          <a:p>
            <a:pPr marL="0" indent="0">
              <a:spcBef>
                <a:spcPts val="1337"/>
              </a:spcBef>
              <a:buClr>
                <a:srgbClr val="1E587C"/>
              </a:buClr>
              <a:buSzPct val="150000"/>
              <a:buNone/>
              <a:defRPr/>
            </a:pPr>
            <a:r>
              <a:rPr lang="en-US" altLang="en-US" sz="2200" kern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en Sans"/>
                <a:cs typeface="Open Sans"/>
              </a:rPr>
              <a:t>LEGAL STRIKES AND WORK STOPPAGES</a:t>
            </a:r>
            <a:endParaRPr lang="en-US" altLang="en-US" sz="2200" b="0" kern="0" dirty="0" smtClean="0">
              <a:solidFill>
                <a:schemeClr val="tx1">
                  <a:lumMod val="75000"/>
                  <a:lumOff val="25000"/>
                </a:schemeClr>
              </a:solidFill>
              <a:latin typeface="Open Sans"/>
              <a:cs typeface="Open Sans"/>
            </a:endParaRPr>
          </a:p>
          <a:p>
            <a:pPr lvl="0">
              <a:spcBef>
                <a:spcPts val="1337"/>
              </a:spcBef>
              <a:buClr>
                <a:srgbClr val="1E587C"/>
              </a:buClr>
              <a:buSzPct val="150000"/>
              <a:buFont typeface="Arial"/>
              <a:buChar char="•"/>
              <a:defRPr/>
            </a:pPr>
            <a:r>
              <a:rPr lang="en-US" sz="1800" b="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/>
                <a:cs typeface="Open Sans"/>
              </a:rPr>
              <a:t>You continue to receive credit, but the salary lost during the strike is not automatically included with your credit</a:t>
            </a:r>
          </a:p>
          <a:p>
            <a:pPr lvl="0">
              <a:spcBef>
                <a:spcPts val="1337"/>
              </a:spcBef>
              <a:buClr>
                <a:srgbClr val="1E587C"/>
              </a:buClr>
              <a:buSzPct val="150000"/>
              <a:buFont typeface="Arial"/>
              <a:buChar char="•"/>
              <a:defRPr/>
            </a:pPr>
            <a:r>
              <a:rPr lang="en-US" sz="1800" b="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/>
                <a:cs typeface="Open Sans"/>
              </a:rPr>
              <a:t>If your best-five years’ salary is affected by a legal strike, your affiliate will usually make pension contributions for the missed days so that your lost salary is included with your </a:t>
            </a:r>
            <a:r>
              <a:rPr lang="en-US" sz="1800" b="0" kern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en Sans"/>
                <a:cs typeface="Open Sans"/>
              </a:rPr>
              <a:t>credit</a:t>
            </a:r>
          </a:p>
          <a:p>
            <a:pPr lvl="0">
              <a:spcBef>
                <a:spcPts val="1337"/>
              </a:spcBef>
              <a:buClr>
                <a:srgbClr val="1E587C"/>
              </a:buClr>
              <a:buSzPct val="150000"/>
              <a:buFont typeface="Arial"/>
              <a:buChar char="•"/>
              <a:defRPr/>
            </a:pPr>
            <a:r>
              <a:rPr lang="en-US" sz="1800" b="0" kern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en Sans"/>
                <a:cs typeface="Open Sans"/>
              </a:rPr>
              <a:t>Otherwise</a:t>
            </a:r>
            <a:r>
              <a:rPr lang="en-US" sz="1800" b="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/>
                <a:cs typeface="Open Sans"/>
              </a:rPr>
              <a:t>, you can pay the contributions, plus </a:t>
            </a:r>
            <a:r>
              <a:rPr lang="en-US" sz="1800" b="0" kern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en Sans"/>
                <a:cs typeface="Open Sans"/>
              </a:rPr>
              <a:t>interest</a:t>
            </a:r>
            <a:endParaRPr lang="en-US" sz="1800" b="0" kern="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  <a:cs typeface="Open Sans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1" y="0"/>
            <a:ext cx="10058399" cy="949960"/>
          </a:xfrm>
          <a:prstGeom prst="rect">
            <a:avLst/>
          </a:prstGeom>
          <a:solidFill>
            <a:srgbClr val="1E587C"/>
          </a:solidFill>
        </p:spPr>
        <p:txBody>
          <a:bodyPr vert="horz" lIns="101882" tIns="50941" rIns="101882" bIns="50941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sz="2000" b="1" dirty="0" smtClean="0">
                <a:solidFill>
                  <a:srgbClr val="FFFFFF"/>
                </a:solidFill>
                <a:latin typeface="Open Sans"/>
                <a:cs typeface="Open Sans"/>
              </a:rPr>
              <a:t>           CONTRIBUTION FAQS</a:t>
            </a:r>
            <a:endParaRPr lang="en-US" altLang="en-US" sz="2000" b="1" dirty="0">
              <a:solidFill>
                <a:srgbClr val="FFFFFF"/>
              </a:solidFill>
              <a:latin typeface="Open Sans"/>
              <a:cs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3417603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46568</TotalTime>
  <Words>240</Words>
  <Application>Microsoft Office PowerPoint</Application>
  <PresentationFormat>Custom</PresentationFormat>
  <Paragraphs>37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Open Sans</vt:lpstr>
      <vt:lpstr>Verdana</vt:lpstr>
      <vt:lpstr>Office Theme</vt:lpstr>
      <vt:lpstr>   CONTRIBUTIONS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Ontario Teachers' Pension Plan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Annual Benchmark Review Annual Benchmark Review</dc:title>
  <dc:creator>Kelly Conlon</dc:creator>
  <cp:lastModifiedBy>Neil Murphy</cp:lastModifiedBy>
  <cp:revision>318</cp:revision>
  <cp:lastPrinted>2015-12-07T17:21:52Z</cp:lastPrinted>
  <dcterms:created xsi:type="dcterms:W3CDTF">2013-07-05T16:26:50Z</dcterms:created>
  <dcterms:modified xsi:type="dcterms:W3CDTF">2016-02-22T20:03:39Z</dcterms:modified>
</cp:coreProperties>
</file>