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9" r:id="rId1"/>
  </p:sldMasterIdLst>
  <p:notesMasterIdLst>
    <p:notesMasterId r:id="rId8"/>
  </p:notesMasterIdLst>
  <p:sldIdLst>
    <p:sldId id="345" r:id="rId2"/>
    <p:sldId id="347" r:id="rId3"/>
    <p:sldId id="362" r:id="rId4"/>
    <p:sldId id="364" r:id="rId5"/>
    <p:sldId id="365" r:id="rId6"/>
    <p:sldId id="366" r:id="rId7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448">
          <p15:clr>
            <a:srgbClr val="A4A3A4"/>
          </p15:clr>
        </p15:guide>
        <p15:guide id="4" pos="31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bra Hanna" initials="D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3373D"/>
    <a:srgbClr val="1E587C"/>
    <a:srgbClr val="B1BEC7"/>
    <a:srgbClr val="5A6F7E"/>
    <a:srgbClr val="1A1F24"/>
    <a:srgbClr val="4B5969"/>
    <a:srgbClr val="E7F3F4"/>
    <a:srgbClr val="9BABB7"/>
    <a:srgbClr val="679146"/>
    <a:srgbClr val="F6D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39" autoAdjust="0"/>
    <p:restoredTop sz="96586" autoAdjust="0"/>
  </p:normalViewPr>
  <p:slideViewPr>
    <p:cSldViewPr>
      <p:cViewPr varScale="1">
        <p:scale>
          <a:sx n="104" d="100"/>
          <a:sy n="104" d="100"/>
        </p:scale>
        <p:origin x="2232" y="120"/>
      </p:cViewPr>
      <p:guideLst>
        <p:guide orient="horz" pos="2160"/>
        <p:guide pos="2880"/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18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560DEE1A-2A9B-48E1-B68F-1A8C30E71C7E}" type="datetimeFigureOut">
              <a:rPr lang="en-US" smtClean="0"/>
              <a:t>2/22/2016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82C76A43-93BF-4A80-B624-ACCB8BC62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3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49363" y="696913"/>
            <a:ext cx="4511675" cy="3486150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824ADD-4B25-49A0-8141-9B80A9BB9D4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466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232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232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9113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5096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275" y="0"/>
            <a:ext cx="1397000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165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FB14-BC69-444C-9B93-AD69F9EAA399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C7EA-9F18-465A-B169-EF26B0832712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5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79FA-59A4-42A2-BC7B-A268D570BDA0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3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rgbClr val="1E587C"/>
          </a:solidFill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66F5-96BE-4E58-BE09-2434D3BB6620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5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F47-E61D-4F9A-8A5C-A3EAE8E3C3B7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8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0DC5-78ED-4A78-BFDC-ACC65B9E61BD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A287-0357-49E4-8C7F-A030DAE071D4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0266-7C43-4691-B575-945B43BE0AC7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6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3A9E-49E4-459C-974D-F88217B4BCAF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80534-5B20-4715-964A-4E24A57DB2C9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6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F487-6236-46EC-BF27-8EAAA7C968A0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1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C191-E459-4625-97AF-7AC3726FCB04}" type="datetime1">
              <a:rPr lang="en-US" smtClean="0"/>
              <a:t>2/22/2016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0" y="7263836"/>
            <a:ext cx="10058400" cy="5181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Open Sans"/>
                <a:ea typeface="+mj-ea"/>
                <a:cs typeface="Open Sans"/>
              </a:defRPr>
            </a:lvl1pPr>
          </a:lstStyle>
          <a:p>
            <a:endParaRPr lang="en-US" altLang="en-US" sz="1100" b="0" dirty="0" smtClean="0"/>
          </a:p>
        </p:txBody>
      </p:sp>
    </p:spTree>
    <p:extLst>
      <p:ext uri="{BB962C8B-B14F-4D97-AF65-F5344CB8AC3E}">
        <p14:creationId xmlns:p14="http://schemas.microsoft.com/office/powerpoint/2010/main" val="358248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  <p:sldLayoutId id="2147484476" r:id="rId7"/>
    <p:sldLayoutId id="2147484477" r:id="rId8"/>
    <p:sldLayoutId id="2147484478" r:id="rId9"/>
    <p:sldLayoutId id="2147484479" r:id="rId10"/>
    <p:sldLayoutId id="2147484480" r:id="rId11"/>
  </p:sldLayoutIdLst>
  <p:hf hdr="0" ftr="0" dt="0"/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0058400" cy="3977958"/>
          </a:xfrm>
          <a:solidFill>
            <a:srgbClr val="1E587C"/>
          </a:solidFill>
        </p:spPr>
        <p:txBody>
          <a:bodyPr>
            <a:normAutofit/>
          </a:bodyPr>
          <a:lstStyle/>
          <a:p>
            <a:r>
              <a:rPr lang="en-US" altLang="en-US" sz="4500" b="1" dirty="0">
                <a:solidFill>
                  <a:schemeClr val="bg1"/>
                </a:solidFill>
                <a:latin typeface="Open Sans"/>
                <a:cs typeface="Open Sans"/>
              </a:rPr>
              <a:t/>
            </a:r>
            <a:br>
              <a:rPr lang="en-US" altLang="en-US" sz="4500" b="1" dirty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en-US" altLang="en-US" sz="4500" b="1" dirty="0">
                <a:solidFill>
                  <a:schemeClr val="bg1"/>
                </a:solidFill>
                <a:latin typeface="Open Sans"/>
                <a:cs typeface="Open Sans"/>
              </a:rPr>
              <a:t/>
            </a:r>
            <a:br>
              <a:rPr lang="en-US" altLang="en-US" sz="4500" b="1" dirty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en-US" altLang="en-US" sz="4500" b="1" dirty="0">
                <a:solidFill>
                  <a:schemeClr val="bg1"/>
                </a:solidFill>
                <a:latin typeface="Open Sans"/>
                <a:cs typeface="Open Sans"/>
              </a:rPr>
              <a:t/>
            </a:r>
            <a:br>
              <a:rPr lang="en-US" altLang="en-US" sz="4500" b="1" dirty="0">
                <a:solidFill>
                  <a:schemeClr val="bg1"/>
                </a:solidFill>
                <a:latin typeface="Open Sans"/>
                <a:cs typeface="Open Sans"/>
              </a:rPr>
            </a:br>
            <a:r>
              <a:rPr lang="en-US" altLang="en-US" sz="4500" b="1" dirty="0" smtClean="0">
                <a:solidFill>
                  <a:schemeClr val="bg1"/>
                </a:solidFill>
                <a:latin typeface="Open Sans"/>
                <a:cs typeface="Open Sans"/>
              </a:rPr>
              <a:t>CONTRIBUTIONS</a:t>
            </a:r>
            <a:endParaRPr lang="en-US" altLang="en-US" sz="4500" b="1" dirty="0">
              <a:solidFill>
                <a:schemeClr val="bg1"/>
              </a:solidFill>
              <a:latin typeface="Open Sans"/>
              <a:cs typeface="Open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/>
          <a:p>
            <a:endParaRPr lang="en-US" altLang="en-US" b="1" dirty="0" smtClean="0">
              <a:solidFill>
                <a:srgbClr val="1E587C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216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1173480" y="181356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  <a:cs typeface="Open Sans"/>
              </a:rPr>
              <a:t>Who contributes</a:t>
            </a:r>
            <a:endParaRPr lang="en-US" altLang="en-US" sz="220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  <a:cs typeface="Open Sans"/>
              </a:rPr>
              <a:t>The contribution formula</a:t>
            </a:r>
            <a:endParaRPr lang="en-US" altLang="en-US" sz="220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marL="573089" indent="-509412">
              <a:spcBef>
                <a:spcPts val="2674"/>
              </a:spcBef>
              <a:buFont typeface="Verdana" panose="020B0604030504040204" pitchFamily="34" charset="0"/>
              <a:buAutoNum type="arabicPeriod"/>
            </a:pPr>
            <a:r>
              <a:rPr lang="en-US" altLang="en-US" sz="2200" dirty="0" smtClean="0">
                <a:solidFill>
                  <a:srgbClr val="33373D"/>
                </a:solidFill>
                <a:latin typeface="Open Sans"/>
                <a:cs typeface="Open Sans"/>
              </a:rPr>
              <a:t>Contribution FAQs</a:t>
            </a:r>
            <a:endParaRPr lang="en-US" altLang="en-US" sz="2200" dirty="0">
              <a:solidFill>
                <a:srgbClr val="33373D"/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>
                <a:solidFill>
                  <a:srgbClr val="FFFFFF"/>
                </a:solidFill>
                <a:latin typeface="Open Sans"/>
                <a:cs typeface="Open Sans"/>
              </a:rPr>
              <a:t>           </a:t>
            </a:r>
            <a:r>
              <a:rPr lang="en-US" altLang="en-US" sz="2000" b="1" dirty="0">
                <a:solidFill>
                  <a:schemeClr val="bg1"/>
                </a:solidFill>
                <a:latin typeface="Open Sans"/>
                <a:cs typeface="Open Sans"/>
              </a:rPr>
              <a:t>TABLE OF CONTENTS</a:t>
            </a:r>
            <a:endParaRPr lang="en-US" altLang="en-US" sz="20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186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1173480" y="181356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FFC000"/>
              </a:buClr>
              <a:buSzPct val="150000"/>
              <a:buNone/>
              <a:defRPr/>
            </a:pPr>
            <a:endParaRPr lang="en-US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All eligible members are required to contribute to the pension plan</a:t>
            </a:r>
            <a:endParaRPr lang="en-US" altLang="en-US" sz="2000" kern="0" dirty="0"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Your </a:t>
            </a: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employer deducts pension contributions directly from your </a:t>
            </a: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pay. </a:t>
            </a:r>
            <a:r>
              <a:rPr lang="en-US" alt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See what you contribute by checking your pay stub or T4 slip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Contributions </a:t>
            </a: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are matched by the government and designated employers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endParaRPr lang="en-US" altLang="en-US" sz="1800" b="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  <a:cs typeface="Open Sans"/>
              </a:rPr>
              <a:t>           WHO CONTRIBUTES </a:t>
            </a:r>
            <a:endParaRPr lang="en-US" altLang="en-US" sz="20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492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1173480" y="181356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FFC000"/>
              </a:buClr>
              <a:buSzPct val="150000"/>
              <a:buNone/>
              <a:defRPr/>
            </a:pPr>
            <a:endParaRPr lang="en-US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Based on a two-tier formula:</a:t>
            </a:r>
            <a:endParaRPr lang="en-US" altLang="en-US" sz="2200" kern="0" dirty="0">
              <a:latin typeface="Open Sans"/>
              <a:cs typeface="Open Sans"/>
            </a:endParaRPr>
          </a:p>
          <a:p>
            <a:pPr lvl="1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600" kern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Contribute </a:t>
            </a:r>
            <a:r>
              <a:rPr lang="en-US" sz="16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at a lower rate on salary up to the Canada Pension Plan (CPP) benefits earnings threshold, and at a higher rate on salary above the CPP limit.</a:t>
            </a:r>
            <a:endParaRPr lang="en-US" sz="16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Contribution rates are set by the plan </a:t>
            </a: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sponsors:</a:t>
            </a:r>
          </a:p>
          <a:p>
            <a:pPr lvl="1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6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Ontario </a:t>
            </a:r>
            <a:r>
              <a:rPr lang="en-US" sz="16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Teachers’ </a:t>
            </a:r>
            <a:r>
              <a:rPr lang="en-US" sz="16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Federation</a:t>
            </a:r>
          </a:p>
          <a:p>
            <a:pPr lvl="1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6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Ontario government</a:t>
            </a:r>
            <a:endParaRPr lang="en-US" sz="16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  <a:cs typeface="Open Sans"/>
              </a:rPr>
              <a:t>           THE CONTRIBUTION FORMULA </a:t>
            </a:r>
            <a:endParaRPr lang="en-US" altLang="en-US" sz="20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782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1173480" y="181356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FFC000"/>
              </a:buClr>
              <a:buSzPct val="150000"/>
              <a:buNone/>
              <a:defRPr/>
            </a:pPr>
            <a:endParaRPr lang="en-US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marL="0" indent="0">
              <a:spcBef>
                <a:spcPts val="1337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RRSP ROOM</a:t>
            </a:r>
            <a:endParaRPr lang="en-US" altLang="en-US" sz="2200" b="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Contribution rates do not affect your RRSP room</a:t>
            </a:r>
            <a:endParaRPr lang="en-US" altLang="en-US" sz="2200" kern="0" dirty="0">
              <a:latin typeface="Open Sans"/>
              <a:cs typeface="Open Sans"/>
            </a:endParaRP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Government </a:t>
            </a: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formula used to calculate your RRSP contribution room is based on the deemed value of the benefit you earn in the pension </a:t>
            </a: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plan</a:t>
            </a:r>
          </a:p>
          <a:p>
            <a:pPr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endParaRPr 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marL="0" indent="0">
              <a:spcBef>
                <a:spcPts val="1337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ADDITIONAL VOLUNTARY CONTRIBUTIONS</a:t>
            </a:r>
            <a:endParaRPr lang="en-US" altLang="en-US" sz="22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You cannot make additional voluntary contributions to the </a:t>
            </a: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plan </a:t>
            </a:r>
            <a:endParaRPr 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  <a:cs typeface="Open Sans"/>
              </a:rPr>
              <a:t>           CONTRIBUTION FAQS</a:t>
            </a:r>
            <a:endParaRPr lang="en-US" altLang="en-US" sz="20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875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1089660" y="1676400"/>
            <a:ext cx="7879080" cy="3368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337"/>
              </a:spcBef>
              <a:buClr>
                <a:srgbClr val="FFC000"/>
              </a:buClr>
              <a:buSzPct val="150000"/>
              <a:buNone/>
              <a:defRPr/>
            </a:pPr>
            <a:endParaRPr lang="en-US" sz="1800" b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marL="0" indent="0">
              <a:spcBef>
                <a:spcPts val="1337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LEGAL STRIKES AND WORK STOPPAGES</a:t>
            </a:r>
            <a:endParaRPr lang="en-US" altLang="en-US" sz="2200" b="0" kern="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You continue to receive credit, but the salary lost during the strike is not automatically included with your credit</a:t>
            </a: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If your best-five years’ salary is affected by a legal strike, your affiliate will usually make pension contributions for the missed days so that your lost salary is included with your </a:t>
            </a: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credit</a:t>
            </a:r>
          </a:p>
          <a:p>
            <a:pPr lvl="0">
              <a:spcBef>
                <a:spcPts val="1337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Otherwise</a:t>
            </a:r>
            <a:r>
              <a:rPr lang="en-US" sz="1800" b="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, you can pay the contributions, plus </a:t>
            </a:r>
            <a:r>
              <a:rPr lang="en-US" sz="1800" b="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  <a:cs typeface="Open Sans"/>
              </a:rPr>
              <a:t>interest</a:t>
            </a:r>
            <a:endParaRPr lang="en-US" sz="1800" b="0" kern="0" dirty="0">
              <a:solidFill>
                <a:schemeClr val="tx1">
                  <a:lumMod val="75000"/>
                  <a:lumOff val="2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" y="0"/>
            <a:ext cx="10058399" cy="949960"/>
          </a:xfrm>
          <a:prstGeom prst="rect">
            <a:avLst/>
          </a:prstGeom>
          <a:solidFill>
            <a:srgbClr val="1E587C"/>
          </a:solidFill>
        </p:spPr>
        <p:txBody>
          <a:bodyPr vert="horz" lIns="101882" tIns="50941" rIns="101882" bIns="50941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b="1" dirty="0" smtClean="0">
                <a:solidFill>
                  <a:srgbClr val="FFFFFF"/>
                </a:solidFill>
                <a:latin typeface="Open Sans"/>
                <a:cs typeface="Open Sans"/>
              </a:rPr>
              <a:t>           CONTRIBUTION FAQS</a:t>
            </a:r>
            <a:endParaRPr lang="en-US" altLang="en-US" sz="2000" b="1" dirty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1760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46568</TotalTime>
  <Words>240</Words>
  <Application>Microsoft Office PowerPoint</Application>
  <PresentationFormat>Custom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Open Sans</vt:lpstr>
      <vt:lpstr>Verdana</vt:lpstr>
      <vt:lpstr>Office Theme</vt:lpstr>
      <vt:lpstr>   CONTRIBUTIONS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Ontario Teachers' Pension Plan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Benchmark Review Annual Benchmark Review</dc:title>
  <dc:creator>Kelly Conlon</dc:creator>
  <cp:lastModifiedBy>Neil Murphy</cp:lastModifiedBy>
  <cp:revision>318</cp:revision>
  <cp:lastPrinted>2015-12-07T17:21:52Z</cp:lastPrinted>
  <dcterms:created xsi:type="dcterms:W3CDTF">2013-07-05T16:26:50Z</dcterms:created>
  <dcterms:modified xsi:type="dcterms:W3CDTF">2016-02-22T20:03:39Z</dcterms:modified>
</cp:coreProperties>
</file>