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71" r:id="rId14"/>
    <p:sldId id="269" r:id="rId15"/>
    <p:sldId id="272" r:id="rId16"/>
    <p:sldId id="274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B9E0F7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87632" autoAdjust="0"/>
  </p:normalViewPr>
  <p:slideViewPr>
    <p:cSldViewPr snapToGrid="0" snapToObjects="1">
      <p:cViewPr>
        <p:scale>
          <a:sx n="100" d="100"/>
          <a:sy n="100" d="100"/>
        </p:scale>
        <p:origin x="96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190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BE49A-BA4E-8A4B-BDF7-A0A0306DD8D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38235-DC51-484F-8AEC-A9E7827D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 defTabSz="465887">
              <a:buFont typeface="Arial" pitchFamily="34" charset="0"/>
              <a:buChar char="•"/>
              <a:defRPr/>
            </a:pPr>
            <a:r>
              <a:rPr lang="en-US" sz="1400" dirty="0"/>
              <a:t>Inflation protection can help protect the buying power of your pension in retirement.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Let’s see how the plan’s inflation provision affects three fictitious teachers.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Louise, Jason and Chloe are at different stages of their careers.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Louise is a late-career teacher.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Jason is a mid-career teacher and....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Chloe is an early-career teacher.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For simplicity, we’ll assume each retires with a $50,000 annual pension after 25 years of full-time teaching.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To calculate each member’s annual increase, the pension plan first determines the inflation adjustment. In this example, we assume the inflation rate or adjustment is 2%.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Next, OTF and the government set the annual level of inflation protection based on the plan’s funding status.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In this example, we assume the pension plan does not have enough funds to provide 100% inflation protection for all pension credit.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To keep the plan balanced, OTF and the government decide to provide:</a:t>
            </a:r>
          </a:p>
          <a:p>
            <a:pPr lvl="1"/>
            <a:r>
              <a:rPr lang="en-US" sz="1400" dirty="0"/>
              <a:t>• </a:t>
            </a:r>
            <a:r>
              <a:rPr lang="en-US" sz="1400" dirty="0" smtClean="0"/>
              <a:t>90</a:t>
            </a:r>
            <a:r>
              <a:rPr lang="en-US" sz="1400" dirty="0"/>
              <a:t>% of the inflation rate for pension credit earned during 2010 to 2013....and</a:t>
            </a:r>
          </a:p>
          <a:p>
            <a:pPr lvl="1"/>
            <a:r>
              <a:rPr lang="en-US" sz="1400" dirty="0"/>
              <a:t>• </a:t>
            </a:r>
            <a:r>
              <a:rPr lang="en-US" sz="1400" dirty="0" smtClean="0"/>
              <a:t>90</a:t>
            </a:r>
            <a:r>
              <a:rPr lang="en-US" sz="1400" dirty="0"/>
              <a:t>% of the inflation rate for pension credit earned after 2013.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Here’s how their decision would affect Louise, Jason, and Chloe.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Louise, our late-career teacher, is affected by all three levels of inflation protection.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She earned 75% of her pension credit before 2010. All of that pension credit is 100% protected against inflation.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The remaining 25% of her pension was earned after 2009. That 25% is conditionally protected against inflation.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Fast-forward in time. Louse is now retired.  Look at the chart to see how we calculate her annual pension increase.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First, we multiply Louise’s annual pension of $50,000 X  the 2% inflation adjustment X 75%. 75%  represents the percentage of her pension earned before 2010.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Next, we calculate the increase affecting the 15% of her pension earned during 2010 to 2013. We multiply her $50,000 pension X 1.8% x 15%. The 1.8% represents 90% of the inflation rate.  We pretty much repeat the same process for credit earned after 2013.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We then total all three lines to get her annual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Next up is Jason, our mid-career teacher.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45% of Jason’s pension was earned before 2010. This portion is fully protected against inflation.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The remaining 55% of his pension is conditionally protected against inflation.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Let’s age Jason a little. He’s now enjoying a comfortable retirement.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To calculate his pension increase, we multiply Jason’s annual pension of $50,000 X the inflation rate of 2% X 45%. The 45% represents the percentage of his pension earned before 2010.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Next, we calculate the increase for his other two periods of pension credit and add all the numbers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Chloe’s situation is a little different.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She earned all of her pension credit after 2009.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That means all of her pension will be conditionally protected against inflation when she retires.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Chloe’s also going to time travel to retirement.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To calculate her increase, we multiply her $50,000 annual pension X the inflation level of 1.8% X the percentage of pension credit she earned during 2010 to 2013.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We repeat this process for the portion of her pension earned after 2013 and tally all the numbers.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Note that the inflation level was set at 90% for both periods of pension credit. </a:t>
            </a:r>
          </a:p>
          <a:p>
            <a:pPr marL="291179" indent="-291179">
              <a:buFont typeface="Arial" pitchFamily="34" charset="0"/>
              <a:buChar char="•"/>
            </a:pPr>
            <a:endParaRPr lang="en-US" dirty="0" smtClean="0"/>
          </a:p>
          <a:p>
            <a:pPr marL="291179" indent="-291179">
              <a:buFont typeface="Arial" pitchFamily="34" charset="0"/>
              <a:buChar char="•"/>
            </a:pPr>
            <a:r>
              <a:rPr lang="en-US" dirty="0" smtClean="0"/>
              <a:t>Remember...the inflation level can range from 50% to 100% of the CPI increase for credit earned during 2010 to 2013...and zero to 100% for credit earned after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7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I’ve provided a lot of information on inflation protection. It’s not an easy topic to grasp…so let me recap four key points:</a:t>
            </a:r>
          </a:p>
          <a:p>
            <a:endParaRPr lang="en-US" sz="1400" dirty="0"/>
          </a:p>
          <a:p>
            <a:pPr marL="815302" lvl="1" indent="-349415">
              <a:buFont typeface="+mj-lt"/>
              <a:buAutoNum type="arabicPeriod"/>
            </a:pPr>
            <a:r>
              <a:rPr lang="en-US" sz="1400" dirty="0"/>
              <a:t>Your annual inflation increase is determined each year after you retire.</a:t>
            </a:r>
          </a:p>
          <a:p>
            <a:pPr marL="815302" lvl="1" indent="-349415">
              <a:buFont typeface="+mj-lt"/>
              <a:buAutoNum type="arabicPeriod"/>
            </a:pPr>
            <a:endParaRPr lang="en-US" sz="1400" dirty="0"/>
          </a:p>
          <a:p>
            <a:pPr marL="815302" lvl="1" indent="-349415">
              <a:buFont typeface="+mj-lt"/>
              <a:buAutoNum type="arabicPeriod"/>
            </a:pPr>
            <a:r>
              <a:rPr lang="en-US" sz="1400" dirty="0"/>
              <a:t>You don’t bank or accumulate a particular level of information protection while you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3. Throughout your retirement, you will receive:</a:t>
            </a:r>
          </a:p>
          <a:p>
            <a:pPr marL="765917" lvl="1" indent="-291179">
              <a:buFont typeface="Arial" pitchFamily="34" charset="0"/>
              <a:buChar char="•"/>
            </a:pPr>
            <a:r>
              <a:rPr lang="en-US" sz="1400" dirty="0"/>
              <a:t>100% inflation protection for any pension credit you earned before 2010; and</a:t>
            </a:r>
          </a:p>
          <a:p>
            <a:pPr marL="765917" lvl="1" indent="-291179">
              <a:buFont typeface="Arial" pitchFamily="34" charset="0"/>
              <a:buChar char="•"/>
            </a:pPr>
            <a:endParaRPr lang="en-US" sz="1400" dirty="0"/>
          </a:p>
          <a:p>
            <a:pPr marL="765917" lvl="1" indent="-291179">
              <a:buFont typeface="Arial" pitchFamily="34" charset="0"/>
              <a:buChar char="•"/>
            </a:pPr>
            <a:r>
              <a:rPr lang="en-US" sz="1400" dirty="0"/>
              <a:t>a variable amount of inflation protection for any pension credit earned after 2009. That amount will vary each year, depending on the plan’s funding status. </a:t>
            </a:r>
          </a:p>
          <a:p>
            <a:pPr marL="474738" lvl="1"/>
            <a:endParaRPr lang="en-US" sz="1400" dirty="0"/>
          </a:p>
          <a:p>
            <a:r>
              <a:rPr lang="en-US" sz="1400" dirty="0"/>
              <a:t>4. Your annual inflation increases are added to your existing pension amount. This new amount becomes your new lifetime pension.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I’m happy to answer any questions you may have.</a:t>
            </a:r>
          </a:p>
          <a:p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You can also consult the </a:t>
            </a:r>
            <a:r>
              <a:rPr lang="en-US" sz="1400" dirty="0" smtClean="0"/>
              <a:t>pension plan’s website for more information.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>
                <a:ea typeface="Calibri"/>
                <a:cs typeface="Times New Roman"/>
              </a:rPr>
              <a:t>How much inflation protection you get depends on three key factors: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The base inflation adjustment, which reflects the annual increase in the cost of living.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The plan’s funding status. This determines how much of the base inflation adjustment the pension plan can afford to pay.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Aft>
                <a:spcPts val="1038"/>
              </a:spcAft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When you worked and earned pension credit.</a:t>
            </a:r>
          </a:p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>
                <a:ea typeface="Calibri"/>
                <a:cs typeface="Times New Roman"/>
              </a:rPr>
              <a:t>Let’s look at each of these factors in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The base inflation adjustment reflects the annual increase in the cost of living.</a:t>
            </a:r>
          </a:p>
          <a:p>
            <a:endParaRPr lang="en-US" sz="1400" dirty="0">
              <a:ea typeface="Calibri"/>
              <a:cs typeface="Times New Roman"/>
            </a:endParaRP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 The cost of living is measured by changes in the Consumer Price Index, or CPI for short.</a:t>
            </a:r>
          </a:p>
          <a:p>
            <a:endParaRPr lang="en-US" sz="1400" dirty="0">
              <a:ea typeface="Calibri"/>
              <a:cs typeface="Times New Roman"/>
            </a:endParaRP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 CPI is the most widely used indicator of price changes in Canada.</a:t>
            </a:r>
          </a:p>
          <a:p>
            <a:endParaRPr lang="en-US" sz="1400" dirty="0">
              <a:ea typeface="Calibri"/>
              <a:cs typeface="Times New Roman"/>
            </a:endParaRP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It tracks the cost of a fixed basket of goods and services purchased regularly by consumers. Food, clothing, and transportation are among the many items in the basket.</a:t>
            </a:r>
          </a:p>
          <a:p>
            <a:endParaRPr lang="en-US" sz="1400" dirty="0">
              <a:ea typeface="Calibri"/>
              <a:cs typeface="Times New Roman"/>
            </a:endParaRP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To calculate the base inflation adjustment, we compare the average monthly CPI for the 12 months ending in September to the 12-month average a year earlier.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sz="1400" dirty="0">
              <a:ea typeface="Calibri"/>
              <a:cs typeface="Times New Roman"/>
            </a:endParaRP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This effectively averages monthly cost-of-living increases.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Next, we look at the plan’s funding status.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A funding valuation can show three main outcomes:  a shortfall of assets, a surplus of assets or the right amount of assets to meet future pension costs.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The plan’s funding status determines how much of the base inflation adjustment the pension plan can afford to pay.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To address a shortfall, the plan sponsors could provide less than 100% inflation protection for pension credit earned after 2009.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When the plan’s funding status improves, inflation protection levels may be partially or fully restored.</a:t>
            </a:r>
            <a:endParaRPr lang="en-US" sz="1300" dirty="0">
              <a:solidFill>
                <a:prstClr val="black"/>
              </a:solidFill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cs typeface="Times New Roman"/>
              </a:rPr>
              <a:t>Using inflation protection this way helps to keep the pension plan in balance. That’s good news for everyone.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Once we know the inflation adjustment and the plan’s funding status, we can calculate your annual pension increase.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To do that, we look at when you taught and earned pension credit.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There are three periods of pension credit that come into play. Each has a different level of inflation protection. The three periods are:</a:t>
            </a:r>
          </a:p>
          <a:p>
            <a:pPr marL="474738" lvl="1"/>
            <a:r>
              <a:rPr lang="en-US" sz="1400" dirty="0"/>
              <a:t>• Pension credit earned before 2010</a:t>
            </a:r>
          </a:p>
          <a:p>
            <a:pPr marL="474738" lvl="1"/>
            <a:r>
              <a:rPr lang="en-US" sz="1400" dirty="0"/>
              <a:t>• Pension credit earned during 2010-2013</a:t>
            </a:r>
          </a:p>
          <a:p>
            <a:pPr marL="474738" lvl="1"/>
            <a:r>
              <a:rPr lang="en-US" sz="1400" dirty="0"/>
              <a:t>• Pension credit earned after 2013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You could be affected by one or more of these periods, depending on when you worked.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For example, you will be affected by all three periods of credit if you taught on a full-time contract since 2006.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Let’s look at the three periods in more detail.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Pension credit earned before 2010 is 100% protected against inflation.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400" dirty="0"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Any portion of your pension earned before 2010 will keep pace with annual increases in the Consumer Price index. This protection applies throughout your retirement.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The next level of inflation protection applies to any pension credit you earned during 2010, 2011, 2012 and 2013. 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400" dirty="0"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This portion of your pension will receive at least 50% and up to 100% of the annual increase in the CPI.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en-US" sz="1400" dirty="0">
              <a:ea typeface="Calibri"/>
              <a:cs typeface="Times New Roman"/>
            </a:endParaRP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Once again, the percentage is largely dependent on the plan’s funding status. In good times, the plan can afford to pay a higher level of inflation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The third level of inflation protection applies to the portion of your pension earned after 2013.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The annual increase for this portion of your pension could range from zero to 100% of the annual CPI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1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Let’s recap the three periods of credit that affect your annual pension increase in retirement.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Pension credit earned before 2010 is 100% protected against inflation.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Pension credit earned during 2010 to 2013 is conditionally protected against inflation. This portion of your pension will receive at least 50% and up to 100% of the annual increase in the cost of living.</a:t>
            </a:r>
          </a:p>
          <a:p>
            <a:pPr marL="291179" indent="-291179">
              <a:buFont typeface="Arial" pitchFamily="34" charset="0"/>
              <a:buChar char="•"/>
            </a:pPr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Lastly, pension credit earned after 2013 is fully conditional on the plan’s funding status.  This portion of your pension will receive from zero to 100% of the annual increase in the cost of living.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752"/>
          <a:stretch/>
        </p:blipFill>
        <p:spPr>
          <a:xfrm>
            <a:off x="1204546" y="6139253"/>
            <a:ext cx="7484574" cy="47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5532" y="3746499"/>
            <a:ext cx="1413933" cy="14139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72948" y="3352197"/>
            <a:ext cx="5284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355F"/>
                </a:solidFill>
              </a:rPr>
              <a:t>Inflation</a:t>
            </a:r>
            <a:r>
              <a:rPr lang="en-US" sz="7200" baseline="0" dirty="0" smtClean="0">
                <a:solidFill>
                  <a:srgbClr val="00355F"/>
                </a:solidFill>
              </a:rPr>
              <a:t> and Your Pension</a:t>
            </a:r>
            <a:endParaRPr lang="en-US" sz="7200" dirty="0">
              <a:solidFill>
                <a:srgbClr val="00355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57200" y="6145041"/>
            <a:ext cx="546766" cy="4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200" y="883321"/>
            <a:ext cx="406400" cy="406400"/>
          </a:xfrm>
          <a:prstGeom prst="rect">
            <a:avLst/>
          </a:prstGeom>
        </p:spPr>
      </p:pic>
      <p:sp>
        <p:nvSpPr>
          <p:cNvPr id="14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1825" y="1676400"/>
            <a:ext cx="5619750" cy="2449513"/>
          </a:xfrm>
          <a:prstGeom prst="rect">
            <a:avLst/>
          </a:prstGeom>
        </p:spPr>
        <p:txBody>
          <a:bodyPr vert="horz"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960" y="1676400"/>
            <a:ext cx="6526048" cy="339657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Louise</a:t>
            </a:r>
            <a:r>
              <a:rPr lang="en-US" dirty="0"/>
              <a:t>, Jason &amp; Chloe are at different stages of their careers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Each will </a:t>
            </a:r>
            <a:r>
              <a:rPr lang="en-US" dirty="0"/>
              <a:t>retire with a $50,000 </a:t>
            </a:r>
            <a:r>
              <a:rPr lang="en-US" dirty="0" smtClean="0"/>
              <a:t>annual </a:t>
            </a:r>
            <a:r>
              <a:rPr lang="en-US" dirty="0"/>
              <a:t>pension after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25 </a:t>
            </a:r>
            <a:r>
              <a:rPr lang="en-US" dirty="0"/>
              <a:t>years of full-time </a:t>
            </a:r>
            <a:r>
              <a:rPr lang="en-US" dirty="0" smtClean="0"/>
              <a:t>teaching</a:t>
            </a:r>
            <a:endParaRPr lang="en-US" dirty="0"/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The </a:t>
            </a:r>
            <a:r>
              <a:rPr lang="en-US" dirty="0"/>
              <a:t>plan determines the annual base inflation adjustment is 2%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OTF </a:t>
            </a:r>
            <a:r>
              <a:rPr lang="en-US" dirty="0"/>
              <a:t>and government set the level of inflation protection </a:t>
            </a:r>
            <a:br>
              <a:rPr lang="en-US" dirty="0"/>
            </a:br>
            <a:r>
              <a:rPr lang="en-US" dirty="0"/>
              <a:t>for the year at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90% </a:t>
            </a:r>
            <a:r>
              <a:rPr lang="en-US" dirty="0"/>
              <a:t>for pension credit earned during 2010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2013, </a:t>
            </a:r>
            <a:r>
              <a:rPr lang="en-US" dirty="0" smtClean="0"/>
              <a:t>and</a:t>
            </a:r>
            <a:endParaRPr lang="en-US" dirty="0"/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/>
              <a:t>9</a:t>
            </a:r>
            <a:r>
              <a:rPr lang="en-US" dirty="0" smtClean="0"/>
              <a:t>0</a:t>
            </a:r>
            <a:r>
              <a:rPr lang="en-US" dirty="0"/>
              <a:t>% for pension credit earned after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10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 X A M P L E 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18107" y="3838006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5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960" y="1676400"/>
            <a:ext cx="6536922" cy="298873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Based </a:t>
            </a:r>
            <a:r>
              <a:rPr lang="en-US" dirty="0"/>
              <a:t>on 2% inflation, </a:t>
            </a:r>
            <a:r>
              <a:rPr lang="en-US" dirty="0" smtClean="0"/>
              <a:t>annual </a:t>
            </a:r>
            <a:r>
              <a:rPr lang="en-US" dirty="0"/>
              <a:t>pension increase </a:t>
            </a:r>
            <a:r>
              <a:rPr lang="en-US" dirty="0" smtClean="0"/>
              <a:t>will </a:t>
            </a:r>
            <a:r>
              <a:rPr lang="en-US" dirty="0"/>
              <a:t>include</a:t>
            </a:r>
            <a:r>
              <a:rPr lang="en-US" dirty="0" smtClean="0"/>
              <a:t>: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2</a:t>
            </a:r>
            <a:r>
              <a:rPr lang="en-US" dirty="0"/>
              <a:t>% for pension credit earned before 2010 (100% of 2%)</a:t>
            </a:r>
            <a:r>
              <a:rPr lang="en-US" dirty="0" smtClean="0"/>
              <a:t>;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1.8% </a:t>
            </a:r>
            <a:r>
              <a:rPr lang="en-US" dirty="0"/>
              <a:t>for pension credit earned during 2010 to 2013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(90</a:t>
            </a:r>
            <a:r>
              <a:rPr lang="en-US" dirty="0"/>
              <a:t>% of 2%); and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1.8% </a:t>
            </a:r>
            <a:r>
              <a:rPr lang="en-US" dirty="0"/>
              <a:t>for pension credit earned after 2013 </a:t>
            </a:r>
            <a:r>
              <a:rPr lang="en-US" dirty="0" smtClean="0"/>
              <a:t>(90</a:t>
            </a:r>
            <a:r>
              <a:rPr lang="en-US" dirty="0"/>
              <a:t>% of 2%)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Let’s </a:t>
            </a:r>
            <a:r>
              <a:rPr lang="en-US" dirty="0"/>
              <a:t>look at how </a:t>
            </a:r>
            <a:r>
              <a:rPr lang="en-US" dirty="0" smtClean="0"/>
              <a:t>this affects Louise, Jason and Chloe.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 X A M P L E 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18107" y="3838006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04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076511" cy="557212"/>
          </a:xfrm>
        </p:spPr>
        <p:txBody>
          <a:bodyPr/>
          <a:lstStyle/>
          <a:p>
            <a:r>
              <a:rPr lang="en-US" dirty="0" smtClean="0"/>
              <a:t>Louise: Late-Career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3913" y="1636921"/>
            <a:ext cx="6886160" cy="1319324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big </a:t>
            </a:r>
            <a:r>
              <a:rPr lang="en-US" dirty="0" smtClean="0"/>
              <a:t>picture</a:t>
            </a:r>
            <a:r>
              <a:rPr lang="en-US" dirty="0"/>
              <a:t>:</a:t>
            </a:r>
            <a:r>
              <a:rPr lang="en-US" dirty="0" smtClean="0"/>
              <a:t>  </a:t>
            </a:r>
            <a:endParaRPr lang="en-US" dirty="0"/>
          </a:p>
          <a:p>
            <a:pPr marL="742950" lvl="1" indent="-285750">
              <a:buClr>
                <a:srgbClr val="0067AC"/>
              </a:buClr>
              <a:buFont typeface="Wingdings" charset="2"/>
              <a:buChar char="§"/>
            </a:pPr>
            <a:r>
              <a:rPr lang="en-US" dirty="0"/>
              <a:t>75% of Louise’s pension will be fully protected against inflation </a:t>
            </a:r>
            <a:r>
              <a:rPr lang="en-US" dirty="0" smtClean="0"/>
              <a:t>throughout her </a:t>
            </a:r>
            <a:r>
              <a:rPr lang="en-US" dirty="0"/>
              <a:t>retirement </a:t>
            </a:r>
            <a:endParaRPr lang="en-US" dirty="0" smtClean="0"/>
          </a:p>
          <a:p>
            <a:pPr marL="742950" lvl="1" indent="-285750"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Remaining </a:t>
            </a:r>
            <a:r>
              <a:rPr lang="en-US" dirty="0"/>
              <a:t>25% will be conditionally protected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 X A M P L E 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109118"/>
              </p:ext>
            </p:extLst>
          </p:nvPr>
        </p:nvGraphicFramePr>
        <p:xfrm>
          <a:off x="629593" y="3185719"/>
          <a:ext cx="7954885" cy="211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1761058"/>
                <a:gridCol w="2614636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When Louise earned her pension credit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Inflation level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How we calculate the increase: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Pension X inflation level X % of credit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Her pension increase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75% earned before 2010 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smtClean="0"/>
                        <a:t>100% of CPI = 2.0%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2.0% X 75%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$ 750</a:t>
                      </a: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smtClean="0"/>
                        <a:t>15% earned during 2010-2013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smtClean="0"/>
                        <a:t>10% earned after 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10%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67AC"/>
                          </a:solidFill>
                        </a:rPr>
                        <a:t>Total Pension Increase                                                                                                                                                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67AC"/>
                          </a:solidFill>
                          <a:latin typeface="+mn-lt"/>
                          <a:ea typeface="+mn-ea"/>
                          <a:cs typeface="+mn-cs"/>
                        </a:rPr>
                        <a:t>$ 975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12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8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076511" cy="557212"/>
          </a:xfrm>
        </p:spPr>
        <p:txBody>
          <a:bodyPr/>
          <a:lstStyle/>
          <a:p>
            <a:r>
              <a:rPr lang="en-US" dirty="0" smtClean="0"/>
              <a:t>Jason: Mid-Career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3912" y="1636921"/>
            <a:ext cx="7762715" cy="1319324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lang="en-US" dirty="0"/>
              <a:t>The big picture</a:t>
            </a:r>
            <a:r>
              <a:rPr lang="en-US" dirty="0" smtClean="0"/>
              <a:t>:</a:t>
            </a:r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45</a:t>
            </a:r>
            <a:r>
              <a:rPr lang="en-US" dirty="0"/>
              <a:t>% of Jason’s pension will be fully protected against </a:t>
            </a:r>
            <a:r>
              <a:rPr lang="en-US" dirty="0" smtClean="0"/>
              <a:t>inflation </a:t>
            </a:r>
            <a:br>
              <a:rPr lang="en-US" dirty="0" smtClean="0"/>
            </a:br>
            <a:r>
              <a:rPr lang="en-US" dirty="0" smtClean="0"/>
              <a:t>throughout his retirement</a:t>
            </a:r>
            <a:endParaRPr lang="en-US" dirty="0"/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Remaining </a:t>
            </a:r>
            <a:r>
              <a:rPr lang="en-US" dirty="0"/>
              <a:t>55% will be conditionally protected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 X A M P L E 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56443"/>
              </p:ext>
            </p:extLst>
          </p:nvPr>
        </p:nvGraphicFramePr>
        <p:xfrm>
          <a:off x="629593" y="3185719"/>
          <a:ext cx="7954885" cy="211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1761058"/>
                <a:gridCol w="2614636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When Jason earned his pension credit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Inflation level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How we calculate the increase: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Pension X inflation level X % of credit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His pension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45% earned before 2010 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100% of CPI = 2.0%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2.0% X 45%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$ 450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15% earned during 2010-2013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40% earned after 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40%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$ 360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67AC"/>
                          </a:solidFill>
                        </a:rPr>
                        <a:t>Total Pension Increase                                                                                                                                                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67AC"/>
                          </a:solidFill>
                          <a:latin typeface="+mn-lt"/>
                          <a:ea typeface="+mn-ea"/>
                          <a:cs typeface="+mn-cs"/>
                        </a:rPr>
                        <a:t>$ 945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13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54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076511" cy="557212"/>
          </a:xfrm>
        </p:spPr>
        <p:txBody>
          <a:bodyPr/>
          <a:lstStyle/>
          <a:p>
            <a:r>
              <a:rPr lang="en-US" dirty="0" smtClean="0"/>
              <a:t>Chloe: Early-Career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3912" y="1636921"/>
            <a:ext cx="7854421" cy="1106280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lang="en-US" dirty="0"/>
              <a:t>The big picture</a:t>
            </a:r>
            <a:r>
              <a:rPr lang="en-US" dirty="0" smtClean="0"/>
              <a:t>:</a:t>
            </a:r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100</a:t>
            </a:r>
            <a:r>
              <a:rPr lang="en-US" dirty="0"/>
              <a:t>% of </a:t>
            </a:r>
            <a:r>
              <a:rPr lang="en-US" dirty="0" smtClean="0"/>
              <a:t>Chloe’s </a:t>
            </a:r>
            <a:r>
              <a:rPr lang="en-US" dirty="0"/>
              <a:t>pension will be conditionally protected against inflation </a:t>
            </a:r>
            <a:r>
              <a:rPr lang="en-US" dirty="0" smtClean="0"/>
              <a:t>throughout her retirement</a:t>
            </a:r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 X A M P L E 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13750"/>
              </p:ext>
            </p:extLst>
          </p:nvPr>
        </p:nvGraphicFramePr>
        <p:xfrm>
          <a:off x="629593" y="2880929"/>
          <a:ext cx="7954885" cy="211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1761058"/>
                <a:gridCol w="2614636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When Chloe earned her pension credit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Inflation level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How we calculate the increase: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Pension X inflation level X % of credit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Her pension increase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0% earned before 2010 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N/A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N/A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12% earned during 2010-2013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12%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88% earned after 2013</a:t>
                      </a:r>
                      <a:endParaRPr lang="en-US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Set at 90% of CPI = 1.8%</a:t>
                      </a: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 X 1.8% X 88%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$ 792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67AC"/>
                          </a:solidFill>
                        </a:rPr>
                        <a:t>Total Pension Increase                                                                                                                                                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67AC"/>
                          </a:solidFill>
                          <a:latin typeface="+mn-lt"/>
                          <a:ea typeface="+mn-ea"/>
                          <a:cs typeface="+mn-cs"/>
                        </a:rPr>
                        <a:t>$ 900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14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734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6502408" y="3835406"/>
            <a:ext cx="1918758" cy="19187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4740" y="1614288"/>
            <a:ext cx="5614527" cy="2719037"/>
          </a:xfrm>
        </p:spPr>
        <p:txBody>
          <a:bodyPr/>
          <a:lstStyle/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1</a:t>
            </a:r>
            <a:r>
              <a:rPr lang="en-US" sz="1800" dirty="0" smtClean="0"/>
              <a:t>    Annual </a:t>
            </a:r>
            <a:r>
              <a:rPr lang="en-US" sz="1800" dirty="0"/>
              <a:t>inflation increases are determined </a:t>
            </a:r>
            <a:br>
              <a:rPr lang="en-US" sz="1800" dirty="0"/>
            </a:br>
            <a:r>
              <a:rPr lang="en-US" sz="1800" dirty="0" smtClean="0"/>
              <a:t>each </a:t>
            </a:r>
            <a:r>
              <a:rPr lang="en-US" sz="1800" dirty="0"/>
              <a:t>year after you </a:t>
            </a:r>
            <a:r>
              <a:rPr lang="en-US" sz="1800" dirty="0" smtClean="0"/>
              <a:t>retire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2</a:t>
            </a:r>
            <a:r>
              <a:rPr lang="en-US" sz="1800" dirty="0" smtClean="0"/>
              <a:t>    You </a:t>
            </a:r>
            <a:r>
              <a:rPr lang="en-US" sz="1800" dirty="0"/>
              <a:t>don’t bank or accumulate a particular level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inflation </a:t>
            </a:r>
            <a:r>
              <a:rPr lang="en-US" sz="1800" dirty="0" smtClean="0"/>
              <a:t>protection while </a:t>
            </a:r>
            <a:r>
              <a:rPr lang="en-US" sz="1800" dirty="0"/>
              <a:t>you work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lang="en-US" dirty="0"/>
              <a:t>Top 4 Things to Remember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15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 R A P   U P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" y="1677614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" y="24655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6502408" y="3835406"/>
            <a:ext cx="1921927" cy="19219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4740" y="1614288"/>
            <a:ext cx="7791888" cy="4143045"/>
          </a:xfrm>
        </p:spPr>
        <p:txBody>
          <a:bodyPr/>
          <a:lstStyle/>
          <a:p>
            <a:r>
              <a:rPr lang="en-US" dirty="0" smtClean="0">
                <a:solidFill>
                  <a:srgbClr val="0067AC"/>
                </a:solidFill>
              </a:rPr>
              <a:t>3</a:t>
            </a:r>
            <a:r>
              <a:rPr lang="en-US" sz="1800" dirty="0" smtClean="0"/>
              <a:t>    Throughout </a:t>
            </a:r>
            <a:r>
              <a:rPr lang="en-US" sz="1800" dirty="0"/>
              <a:t>your retirement, you will receive</a:t>
            </a:r>
            <a:r>
              <a:rPr lang="en-US" sz="1800" dirty="0" smtClean="0"/>
              <a:t>:</a:t>
            </a:r>
          </a:p>
          <a:p>
            <a:pPr marL="684213" indent="-285750">
              <a:buClr>
                <a:srgbClr val="0067AC"/>
              </a:buClr>
              <a:buFont typeface="Wingdings" charset="2"/>
              <a:buChar char="§"/>
            </a:pPr>
            <a:r>
              <a:rPr lang="en-US" sz="1800" dirty="0" smtClean="0"/>
              <a:t>100</a:t>
            </a:r>
            <a:r>
              <a:rPr lang="en-US" sz="1800" dirty="0"/>
              <a:t>% inflation protection for any pension </a:t>
            </a:r>
            <a:r>
              <a:rPr lang="en-US" sz="1800" dirty="0" smtClean="0"/>
              <a:t>credit earned</a:t>
            </a:r>
            <a:br>
              <a:rPr lang="en-US" sz="1800" dirty="0" smtClean="0"/>
            </a:br>
            <a:r>
              <a:rPr lang="en-US" sz="1800" dirty="0" smtClean="0"/>
              <a:t>before </a:t>
            </a:r>
            <a:r>
              <a:rPr lang="en-US" sz="1800" dirty="0"/>
              <a:t>2010, and</a:t>
            </a:r>
          </a:p>
          <a:p>
            <a:pPr marL="684213" indent="-285750">
              <a:buClr>
                <a:srgbClr val="0067AC"/>
              </a:buClr>
              <a:buFont typeface="Wingdings" charset="2"/>
              <a:buChar char="§"/>
            </a:pPr>
            <a:r>
              <a:rPr lang="en-US" sz="1800" dirty="0" smtClean="0"/>
              <a:t>a </a:t>
            </a:r>
            <a:r>
              <a:rPr lang="en-US" sz="1800" dirty="0"/>
              <a:t>variable amount of inflation protection for any pension </a:t>
            </a:r>
            <a:r>
              <a:rPr lang="en-US" sz="1800" dirty="0" smtClean="0"/>
              <a:t>credit</a:t>
            </a:r>
            <a:br>
              <a:rPr lang="en-US" sz="1800" dirty="0" smtClean="0"/>
            </a:br>
            <a:r>
              <a:rPr lang="en-US" sz="1800" dirty="0" smtClean="0"/>
              <a:t>earned </a:t>
            </a:r>
            <a:r>
              <a:rPr lang="en-US" sz="1800" dirty="0"/>
              <a:t>after 2009. The amount will vary each year, </a:t>
            </a:r>
            <a:r>
              <a:rPr lang="en-US" sz="1800" dirty="0" smtClean="0"/>
              <a:t>depending</a:t>
            </a:r>
            <a:br>
              <a:rPr lang="en-US" sz="1800" dirty="0" smtClean="0"/>
            </a:br>
            <a:r>
              <a:rPr lang="en-US" sz="1800" dirty="0" smtClean="0"/>
              <a:t>on </a:t>
            </a:r>
            <a:r>
              <a:rPr lang="en-US" sz="1800" dirty="0"/>
              <a:t>the plan’s ability to pay for it.</a:t>
            </a:r>
            <a:endParaRPr lang="en-US" sz="1800" dirty="0" smtClean="0"/>
          </a:p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4</a:t>
            </a:r>
            <a:r>
              <a:rPr lang="en-US" sz="1800" dirty="0"/>
              <a:t>    Annual inflation increases are added to your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existing pension amount </a:t>
            </a:r>
            <a:r>
              <a:rPr lang="en-US" sz="1800" dirty="0"/>
              <a:t>– this new amount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becomes </a:t>
            </a:r>
            <a:r>
              <a:rPr lang="en-US" sz="1800" dirty="0"/>
              <a:t>your new lifetime pension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lang="en-US" dirty="0"/>
              <a:t>Top 4 Things to Remember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16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 R A P   U P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" y="1677614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" y="36593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67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997" y="4521205"/>
            <a:ext cx="4089400" cy="901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spc="300" dirty="0" smtClean="0">
                <a:solidFill>
                  <a:srgbClr val="00355F"/>
                </a:solidFill>
              </a:rPr>
              <a:t>MORE INFORMATION</a:t>
            </a:r>
          </a:p>
          <a:p>
            <a:pPr>
              <a:lnSpc>
                <a:spcPct val="50000"/>
              </a:lnSpc>
            </a:pPr>
            <a:endParaRPr lang="en-US" sz="1200" b="1" spc="300" dirty="0" smtClean="0">
              <a:solidFill>
                <a:srgbClr val="00355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dirty="0"/>
              <a:t>• Visit the pension plan’s website at </a:t>
            </a:r>
            <a:r>
              <a:rPr lang="en-US" sz="1100" dirty="0" smtClean="0"/>
              <a:t>www.otpp.com/funding</a:t>
            </a:r>
            <a:endParaRPr lang="en-US" sz="1100" dirty="0"/>
          </a:p>
          <a:p>
            <a:pPr>
              <a:lnSpc>
                <a:spcPct val="130000"/>
              </a:lnSpc>
            </a:pPr>
            <a:r>
              <a:rPr lang="en-US" sz="1100" dirty="0" smtClean="0"/>
              <a:t>• Talk </a:t>
            </a:r>
            <a:r>
              <a:rPr lang="en-US" sz="1100" dirty="0"/>
              <a:t>to your affiliate pension representative</a:t>
            </a:r>
            <a:endParaRPr lang="en-US" sz="1100" b="1" spc="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8133" y="4893732"/>
            <a:ext cx="3412067" cy="0"/>
          </a:xfrm>
          <a:prstGeom prst="line">
            <a:avLst/>
          </a:prstGeom>
          <a:ln w="12700" cmpd="sng">
            <a:solidFill>
              <a:srgbClr val="B9E0F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" y="3886198"/>
            <a:ext cx="6477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1" y="1888068"/>
            <a:ext cx="3393893" cy="371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752"/>
          <a:stretch/>
        </p:blipFill>
        <p:spPr>
          <a:xfrm>
            <a:off x="1204546" y="6139253"/>
            <a:ext cx="7484574" cy="479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57200" y="6145041"/>
            <a:ext cx="546766" cy="4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03207" y="1522015"/>
            <a:ext cx="5986462" cy="2719037"/>
          </a:xfrm>
        </p:spPr>
        <p:txBody>
          <a:bodyPr/>
          <a:lstStyle/>
          <a:p>
            <a:pPr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1</a:t>
            </a:r>
            <a:r>
              <a:rPr lang="en-US" dirty="0" smtClean="0"/>
              <a:t>   Base inflation adjustment</a:t>
            </a:r>
          </a:p>
          <a:p>
            <a:pPr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2</a:t>
            </a:r>
            <a:r>
              <a:rPr lang="en-US" dirty="0" smtClean="0"/>
              <a:t>   Plan’s funding status</a:t>
            </a:r>
          </a:p>
          <a:p>
            <a:pPr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3</a:t>
            </a:r>
            <a:r>
              <a:rPr lang="en-US" dirty="0" smtClean="0"/>
              <a:t>   When you worked &amp; </a:t>
            </a:r>
            <a:r>
              <a:rPr lang="en-US" dirty="0"/>
              <a:t>earned pension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Three </a:t>
            </a:r>
            <a:r>
              <a:rPr lang="en-US" dirty="0"/>
              <a:t>Factors Affect </a:t>
            </a:r>
            <a:r>
              <a:rPr lang="en-US" dirty="0" smtClean="0"/>
              <a:t>Annual Increase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2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F A C T O R 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6" y="1643923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6" y="2226718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6" y="2797291"/>
            <a:ext cx="4064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502408" y="3835406"/>
            <a:ext cx="1918758" cy="19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0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7169106" cy="367762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Reflects annual increase </a:t>
            </a:r>
            <a:r>
              <a:rPr lang="en-US" dirty="0"/>
              <a:t>in </a:t>
            </a:r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living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/>
              <a:t>Increase measured by changes in Consumer Price Index (CPI)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calculate base adjustment, we compare average monthly CPI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12 </a:t>
            </a:r>
            <a:r>
              <a:rPr lang="en-US" dirty="0"/>
              <a:t>months ending in September to 12-month average a year earlier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This </a:t>
            </a:r>
            <a:r>
              <a:rPr lang="en-US" dirty="0"/>
              <a:t>effectively averages monthly CPI increases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6728" y="751173"/>
            <a:ext cx="5158707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1   Base Inflation Adjustment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3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F A C T O R 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6502403" y="3835406"/>
            <a:ext cx="1914376" cy="19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1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6502403" y="3835406"/>
            <a:ext cx="1914376" cy="19143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6698786" cy="3102786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Determines </a:t>
            </a:r>
            <a:r>
              <a:rPr lang="en-US" dirty="0"/>
              <a:t>how much of the base inflation adjustment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pension </a:t>
            </a:r>
            <a:r>
              <a:rPr lang="en-US" dirty="0"/>
              <a:t>plan </a:t>
            </a:r>
            <a:r>
              <a:rPr lang="en-US" dirty="0" smtClean="0"/>
              <a:t>can </a:t>
            </a:r>
            <a:r>
              <a:rPr lang="en-US" dirty="0"/>
              <a:t>afford to </a:t>
            </a:r>
            <a:r>
              <a:rPr lang="en-US" dirty="0" smtClean="0"/>
              <a:t>pay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A funding valuation may project shortfall of assets to meet </a:t>
            </a:r>
            <a:br>
              <a:rPr lang="en-US" dirty="0" smtClean="0"/>
            </a:br>
            <a:r>
              <a:rPr lang="en-US" dirty="0" smtClean="0"/>
              <a:t>the projected </a:t>
            </a:r>
            <a:r>
              <a:rPr lang="en-US" dirty="0"/>
              <a:t>pension costs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address shortfall, OTF and government could provide less than 100% inflation protection for pension credit earned after 2009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Inflation </a:t>
            </a:r>
            <a:r>
              <a:rPr lang="en-US" dirty="0"/>
              <a:t>protection levels can be partially or </a:t>
            </a:r>
            <a:r>
              <a:rPr lang="en-US" dirty="0" smtClean="0"/>
              <a:t>fully </a:t>
            </a:r>
            <a:br>
              <a:rPr lang="en-US" dirty="0" smtClean="0"/>
            </a:br>
            <a:r>
              <a:rPr lang="en-US" dirty="0" smtClean="0"/>
              <a:t>restored when </a:t>
            </a:r>
            <a:r>
              <a:rPr lang="en-US" dirty="0"/>
              <a:t>funding status improves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6728" y="758075"/>
            <a:ext cx="5158707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2   Plan’s Funding Status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4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F A C T O R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0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determine your annual pension increase, we look at three periods </a:t>
            </a:r>
            <a:r>
              <a:rPr lang="en-US" dirty="0" smtClean="0"/>
              <a:t>of </a:t>
            </a:r>
            <a:r>
              <a:rPr lang="en-US" dirty="0"/>
              <a:t>pension credit (actual teaching time):</a:t>
            </a:r>
          </a:p>
          <a:p>
            <a:pPr>
              <a:buClr>
                <a:srgbClr val="00355F"/>
              </a:buClr>
            </a:pPr>
            <a:r>
              <a:rPr lang="en-US" dirty="0"/>
              <a:t>	1. Before 2010</a:t>
            </a:r>
          </a:p>
          <a:p>
            <a:pPr>
              <a:buClr>
                <a:srgbClr val="00355F"/>
              </a:buClr>
            </a:pPr>
            <a:r>
              <a:rPr lang="en-US" dirty="0" smtClean="0"/>
              <a:t>	2</a:t>
            </a:r>
            <a:r>
              <a:rPr lang="en-US" dirty="0"/>
              <a:t>. During 2010-2013</a:t>
            </a:r>
          </a:p>
          <a:p>
            <a:pPr>
              <a:buClr>
                <a:srgbClr val="00355F"/>
              </a:buClr>
            </a:pPr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After </a:t>
            </a:r>
            <a:r>
              <a:rPr lang="en-US" dirty="0" smtClean="0"/>
              <a:t>2013   </a:t>
            </a:r>
          </a:p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lang="en-US" dirty="0" smtClean="0"/>
              <a:t>Each </a:t>
            </a:r>
            <a:r>
              <a:rPr lang="en-US" dirty="0"/>
              <a:t>period has a different level of inflation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3630" y="758075"/>
            <a:ext cx="8083310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3   When You </a:t>
            </a:r>
            <a:r>
              <a:rPr lang="en-US" dirty="0"/>
              <a:t>Worked &amp; Earned Pension Credit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F A C T O R 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2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856486" cy="557212"/>
          </a:xfrm>
        </p:spPr>
        <p:txBody>
          <a:bodyPr/>
          <a:lstStyle/>
          <a:p>
            <a:r>
              <a:rPr lang="en-US" dirty="0" smtClean="0"/>
              <a:t>Pension Credit Earned Before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960" y="1676400"/>
            <a:ext cx="6346584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100</a:t>
            </a:r>
            <a:r>
              <a:rPr lang="en-US" dirty="0"/>
              <a:t>% inflation </a:t>
            </a:r>
            <a:r>
              <a:rPr lang="en-US" dirty="0" smtClean="0"/>
              <a:t>protection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What </a:t>
            </a:r>
            <a:r>
              <a:rPr lang="en-US" dirty="0"/>
              <a:t>does </a:t>
            </a:r>
            <a:r>
              <a:rPr lang="en-US" dirty="0" smtClean="0"/>
              <a:t>this mean when you retire?</a:t>
            </a:r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/>
              <a:t>This portion of your pension keeps pace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annual CPI increases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6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P E R I O D S   O F   P E N S I O N   C R E D I 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0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7836631" cy="557212"/>
          </a:xfrm>
        </p:spPr>
        <p:txBody>
          <a:bodyPr/>
          <a:lstStyle/>
          <a:p>
            <a:r>
              <a:rPr lang="en-US" dirty="0" smtClean="0"/>
              <a:t>Pension Credit Earned During 2010-2013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960" y="1676400"/>
            <a:ext cx="5946243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/>
              <a:t>50% to 100% inflation </a:t>
            </a:r>
            <a:r>
              <a:rPr lang="en-US" dirty="0" smtClean="0"/>
              <a:t>protection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 smtClean="0"/>
              <a:t>What </a:t>
            </a:r>
            <a:r>
              <a:rPr lang="en-US" dirty="0"/>
              <a:t>does </a:t>
            </a:r>
            <a:r>
              <a:rPr lang="en-US" dirty="0" smtClean="0"/>
              <a:t>this mean when you retire?</a:t>
            </a:r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portion </a:t>
            </a:r>
            <a:r>
              <a:rPr lang="en-US" dirty="0" smtClean="0"/>
              <a:t>of your pension receives </a:t>
            </a:r>
            <a:r>
              <a:rPr lang="en-US" dirty="0"/>
              <a:t>at least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</a:t>
            </a:r>
            <a:r>
              <a:rPr lang="en-US" dirty="0"/>
              <a:t>% and up to 100% </a:t>
            </a:r>
            <a:r>
              <a:rPr lang="en-US" dirty="0" smtClean="0"/>
              <a:t>of annual CPI increase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7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P E R I O D S   O F   P E N S I O N   C R E D I 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7201607" cy="557212"/>
          </a:xfrm>
        </p:spPr>
        <p:txBody>
          <a:bodyPr/>
          <a:lstStyle/>
          <a:p>
            <a:r>
              <a:rPr lang="en-US" dirty="0" smtClean="0"/>
              <a:t>Pension Credit Earned After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960" y="1676400"/>
            <a:ext cx="5842706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/>
              <a:t>0% to 100% inflation protection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lang="en-US" dirty="0"/>
              <a:t>What does </a:t>
            </a:r>
            <a:r>
              <a:rPr lang="en-US" dirty="0" smtClean="0"/>
              <a:t>this mean when you retire?</a:t>
            </a:r>
            <a:endParaRPr lang="en-US" dirty="0"/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portion </a:t>
            </a:r>
            <a:r>
              <a:rPr lang="en-US" dirty="0" smtClean="0"/>
              <a:t>of your pension receives from zero </a:t>
            </a:r>
            <a:br>
              <a:rPr lang="en-US" dirty="0" smtClean="0"/>
            </a:br>
            <a:r>
              <a:rPr lang="en-US" dirty="0" smtClean="0"/>
              <a:t>to 100% of annual CPI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8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P E R I O D S   O F   P E N S I O N   C R E D I 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60017308"/>
              </p:ext>
            </p:extLst>
          </p:nvPr>
        </p:nvGraphicFramePr>
        <p:xfrm>
          <a:off x="641926" y="1789119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When you earned </a:t>
                      </a:r>
                    </a:p>
                    <a:p>
                      <a:pPr algn="ctr" rtl="0"/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your pension credit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Inflation </a:t>
                      </a:r>
                    </a:p>
                    <a:p>
                      <a:pPr algn="ctr" rtl="0"/>
                      <a:r>
                        <a:rPr lang="en-US" sz="1200" b="1" i="0" u="none" strike="noStrike" kern="1200" baseline="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protection level</a:t>
                      </a:r>
                      <a:endParaRPr lang="en-US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kern="1200" baseline="30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300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What it means when you retire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9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H R E E   P E R I O D S   O F   P E N S I O N   C R E D I T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9868088"/>
              </p:ext>
            </p:extLst>
          </p:nvPr>
        </p:nvGraphicFramePr>
        <p:xfrm>
          <a:off x="641926" y="2531408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Earned before 2010 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portion of your pension will keep pace with annual increases in the Consumer Price Index (CPI).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48830815"/>
              </p:ext>
            </p:extLst>
          </p:nvPr>
        </p:nvGraphicFramePr>
        <p:xfrm>
          <a:off x="641926" y="3253847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Earned during 2010-2013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50% to 100%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portion of your pension will receive at least 50% and up to 100% of the annual increase in the CPI.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28626280"/>
              </p:ext>
            </p:extLst>
          </p:nvPr>
        </p:nvGraphicFramePr>
        <p:xfrm>
          <a:off x="641926" y="3973387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Earned after 2013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0% to 100%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portion of your pension will receive from zero to 100% </a:t>
                      </a:r>
                      <a:b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annual increase in the CPI.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93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2464</Words>
  <Application>Microsoft Office PowerPoint</Application>
  <PresentationFormat>On-screen Show (4:3)</PresentationFormat>
  <Paragraphs>323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Dakis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Papadakis</dc:creator>
  <cp:lastModifiedBy>Linda Keon</cp:lastModifiedBy>
  <cp:revision>148</cp:revision>
  <cp:lastPrinted>2016-09-07T20:40:14Z</cp:lastPrinted>
  <dcterms:created xsi:type="dcterms:W3CDTF">2015-05-11T20:22:08Z</dcterms:created>
  <dcterms:modified xsi:type="dcterms:W3CDTF">2018-03-26T14:47:30Z</dcterms:modified>
</cp:coreProperties>
</file>