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7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B9E0F7"/>
    <a:srgbClr val="00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 autoAdjust="0"/>
    <p:restoredTop sz="87632" autoAdjust="0"/>
  </p:normalViewPr>
  <p:slideViewPr>
    <p:cSldViewPr snapToGrid="0" snapToObjects="1">
      <p:cViewPr varScale="1">
        <p:scale>
          <a:sx n="94" d="100"/>
          <a:sy n="94" d="100"/>
        </p:scale>
        <p:origin x="19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190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BE49A-BA4E-8A4B-BDF7-A0A0306DD8D2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38235-DC51-484F-8AEC-A9E7827D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 defTabSz="465887">
              <a:buFont typeface="Arial" pitchFamily="34" charset="0"/>
              <a:buChar char="•"/>
              <a:defRPr/>
            </a:pPr>
            <a:r>
              <a:rPr lang="en-US" sz="1400" dirty="0"/>
              <a:t>Inflation protection can help protect the buying power of your pension in retirement.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>
                <a:ea typeface="Calibri"/>
                <a:cs typeface="Times New Roman"/>
              </a:rPr>
              <a:t>How much inflation protection you get depends on three key factors: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The base inflation adjustment, which reflects the annual increase in the cost of living.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The plan’s funding status. This determines how much of the base inflation adjustment the pension plan can afford to pay.</a:t>
            </a:r>
          </a:p>
          <a:p>
            <a:pPr marL="349415" indent="-349415">
              <a:lnSpc>
                <a:spcPct val="115000"/>
              </a:lnSpc>
              <a:buFont typeface="+mj-lt"/>
              <a:buAutoNum type="arabicPeriod"/>
            </a:pPr>
            <a:endParaRPr lang="en-US" sz="1400" dirty="0">
              <a:ea typeface="Calibri"/>
              <a:cs typeface="Times New Roman"/>
            </a:endParaRPr>
          </a:p>
          <a:p>
            <a:pPr marL="349415" indent="-349415">
              <a:lnSpc>
                <a:spcPct val="115000"/>
              </a:lnSpc>
              <a:spcAft>
                <a:spcPts val="1038"/>
              </a:spcAft>
              <a:buFont typeface="+mj-lt"/>
              <a:buAutoNum type="arabicPeriod"/>
            </a:pPr>
            <a:r>
              <a:rPr lang="en-US" sz="1400" dirty="0">
                <a:ea typeface="Calibri"/>
                <a:cs typeface="Times New Roman"/>
              </a:rPr>
              <a:t>When you worked and earned pension credit.</a:t>
            </a:r>
          </a:p>
          <a:p>
            <a:pPr>
              <a:lnSpc>
                <a:spcPct val="115000"/>
              </a:lnSpc>
              <a:spcAft>
                <a:spcPts val="1038"/>
              </a:spcAft>
            </a:pPr>
            <a:r>
              <a:rPr lang="en-US" sz="1400" dirty="0">
                <a:ea typeface="Calibri"/>
                <a:cs typeface="Times New Roman"/>
              </a:rPr>
              <a:t>Let’s look at each of these factors in more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I’m happy to answer any questions you may have.</a:t>
            </a:r>
          </a:p>
          <a:p>
            <a:endParaRPr lang="en-US" sz="1400" dirty="0"/>
          </a:p>
          <a:p>
            <a:pPr marL="291179" indent="-291179">
              <a:buFont typeface="Arial" pitchFamily="34" charset="0"/>
              <a:buChar char="•"/>
            </a:pPr>
            <a:r>
              <a:rPr lang="en-US" sz="1400" dirty="0"/>
              <a:t>You can also consult the resources listed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38235-DC51-484F-8AEC-A9E7827D5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238602" y="2697180"/>
            <a:ext cx="5284840" cy="297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800" dirty="0" smtClean="0">
                <a:solidFill>
                  <a:srgbClr val="00355F"/>
                </a:solidFill>
              </a:rPr>
              <a:t>How inflation protection contributes to pension</a:t>
            </a:r>
            <a:r>
              <a:rPr lang="en-US" sz="5800" baseline="0" dirty="0" smtClean="0">
                <a:solidFill>
                  <a:srgbClr val="00355F"/>
                </a:solidFill>
              </a:rPr>
              <a:t> security</a:t>
            </a:r>
            <a:endParaRPr lang="en-US" sz="5800" dirty="0">
              <a:solidFill>
                <a:srgbClr val="00355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5532" y="2846012"/>
            <a:ext cx="1552678" cy="1552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200" y="883321"/>
            <a:ext cx="406400" cy="406400"/>
          </a:xfrm>
          <a:prstGeom prst="rect">
            <a:avLst/>
          </a:prstGeom>
        </p:spPr>
      </p:pic>
      <p:sp>
        <p:nvSpPr>
          <p:cNvPr id="14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901825" y="1676400"/>
            <a:ext cx="5619750" cy="2449513"/>
          </a:xfrm>
          <a:prstGeom prst="rect">
            <a:avLst/>
          </a:prstGeom>
        </p:spPr>
        <p:txBody>
          <a:bodyPr vert="horz"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0" y="394742"/>
            <a:ext cx="8255000" cy="102870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5158707" cy="557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rgbClr val="00355F"/>
                </a:solidFill>
              </a:defRPr>
            </a:lvl1pPr>
          </a:lstStyle>
          <a:p>
            <a:pPr lvl="0"/>
            <a:r>
              <a:rPr lang="en-CA" dirty="0" smtClean="0"/>
              <a:t>Click to edit Master text</a:t>
            </a:r>
            <a:endParaRPr lang="en-US" dirty="0"/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27190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/>
          </p:nvPr>
        </p:nvSpPr>
        <p:spPr>
          <a:xfrm>
            <a:off x="6251575" y="408448"/>
            <a:ext cx="2274888" cy="26511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  <a:lvl2pPr marL="457200" indent="0" algn="r">
              <a:buNone/>
              <a:defRPr sz="1000" b="1">
                <a:solidFill>
                  <a:schemeClr val="bg1"/>
                </a:solidFill>
              </a:defRPr>
            </a:lvl2pPr>
            <a:lvl3pPr marL="914400" indent="0" algn="r">
              <a:buNone/>
              <a:defRPr sz="1000" b="1">
                <a:solidFill>
                  <a:schemeClr val="bg1"/>
                </a:solidFill>
              </a:defRPr>
            </a:lvl3pPr>
            <a:lvl4pPr marL="1371600" indent="0" algn="r">
              <a:buNone/>
              <a:defRPr sz="1000" b="1">
                <a:solidFill>
                  <a:schemeClr val="bg1"/>
                </a:solidFill>
              </a:defRPr>
            </a:lvl4pPr>
            <a:lvl5pPr marL="1828800" indent="0" algn="r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020" y="6188959"/>
            <a:ext cx="8229600" cy="52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7CCDE-6521-CF4E-B1A0-23A612DE059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527F86-2C57-1D4C-9C24-3A457FB30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2" y="1636920"/>
            <a:ext cx="6702613" cy="2719037"/>
          </a:xfrm>
        </p:spPr>
        <p:txBody>
          <a:bodyPr/>
          <a:lstStyle/>
          <a:p>
            <a:r>
              <a:rPr lang="en-US" dirty="0"/>
              <a:t>When there’s a funding surplus, </a:t>
            </a:r>
            <a:r>
              <a:rPr lang="en-US" b="1" dirty="0"/>
              <a:t>larger cost-of-living increases</a:t>
            </a:r>
            <a:r>
              <a:rPr lang="en-US" dirty="0"/>
              <a:t> can be paid with confidence.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Larger Increases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RESTORING BALANCE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48" y="3635300"/>
            <a:ext cx="2100953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2" y="1636920"/>
            <a:ext cx="7858138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Making inflation protection conditional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plan’s funding status is one way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keep </a:t>
            </a:r>
            <a:r>
              <a:rPr lang="en-US" dirty="0" smtClean="0"/>
              <a:t>the </a:t>
            </a:r>
            <a:r>
              <a:rPr lang="en-US" dirty="0"/>
              <a:t>pension plan balanced.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And that </a:t>
            </a:r>
            <a:r>
              <a:rPr lang="en-US" dirty="0"/>
              <a:t>translates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retirement </a:t>
            </a:r>
            <a:r>
              <a:rPr lang="en-US" b="1" dirty="0"/>
              <a:t>security for you.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000584" cy="557212"/>
          </a:xfrm>
        </p:spPr>
        <p:txBody>
          <a:bodyPr/>
          <a:lstStyle/>
          <a:p>
            <a:r>
              <a:rPr lang="en-US" dirty="0" smtClean="0"/>
              <a:t>Conditional Inflation Protection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RESTORING BALANCE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11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49" y="3635302"/>
            <a:ext cx="2100953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7236"/>
            <a:ext cx="82296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997" y="4653787"/>
            <a:ext cx="4089400" cy="893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spc="300" dirty="0" smtClean="0">
                <a:solidFill>
                  <a:srgbClr val="00355F"/>
                </a:solidFill>
              </a:rPr>
              <a:t>MORE INFORMATION</a:t>
            </a:r>
          </a:p>
          <a:p>
            <a:pPr>
              <a:lnSpc>
                <a:spcPct val="50000"/>
              </a:lnSpc>
            </a:pPr>
            <a:endParaRPr lang="en-US" sz="1200" b="1" spc="300" dirty="0" smtClean="0">
              <a:solidFill>
                <a:srgbClr val="00355F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dirty="0"/>
              <a:t>• Visit the pension plan’s website at </a:t>
            </a:r>
            <a:r>
              <a:rPr lang="en-US" sz="1100" dirty="0" err="1"/>
              <a:t>www.otpp.com</a:t>
            </a:r>
            <a:r>
              <a:rPr lang="en-US" sz="1100" dirty="0"/>
              <a:t>/</a:t>
            </a:r>
            <a:r>
              <a:rPr lang="en-US" sz="1100" dirty="0" smtClean="0"/>
              <a:t>funding</a:t>
            </a:r>
            <a:br>
              <a:rPr lang="en-US" sz="1100" dirty="0" smtClean="0"/>
            </a:br>
            <a:r>
              <a:rPr lang="en-US" sz="1100" dirty="0" smtClean="0"/>
              <a:t>• Talk </a:t>
            </a:r>
            <a:r>
              <a:rPr lang="en-US" sz="1100" dirty="0"/>
              <a:t>to your affiliate pension representative</a:t>
            </a:r>
            <a:endParaRPr lang="en-US" sz="1100" b="1" spc="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28133" y="5026314"/>
            <a:ext cx="3412067" cy="0"/>
          </a:xfrm>
          <a:prstGeom prst="line">
            <a:avLst/>
          </a:prstGeom>
          <a:ln w="12700" cmpd="sng">
            <a:solidFill>
              <a:srgbClr val="B9E0F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" y="4018780"/>
            <a:ext cx="6477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1" y="1888068"/>
            <a:ext cx="3393893" cy="371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3366"/>
          <a:stretch/>
        </p:blipFill>
        <p:spPr>
          <a:xfrm>
            <a:off x="456020" y="6258559"/>
            <a:ext cx="8229600" cy="451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/>
          <a:stretch/>
        </p:blipFill>
        <p:spPr>
          <a:xfrm>
            <a:off x="483576" y="6312095"/>
            <a:ext cx="492090" cy="4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6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40" y="3635299"/>
            <a:ext cx="2100953" cy="21009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03206" y="1512684"/>
            <a:ext cx="7025213" cy="2719037"/>
          </a:xfrm>
        </p:spPr>
        <p:txBody>
          <a:bodyPr/>
          <a:lstStyle/>
          <a:p>
            <a:pPr marL="0" lvl="1">
              <a:lnSpc>
                <a:spcPct val="115000"/>
              </a:lnSpc>
              <a:spcAft>
                <a:spcPts val="1038"/>
              </a:spcAft>
            </a:pPr>
            <a:r>
              <a:rPr lang="en-US" sz="2400" dirty="0">
                <a:ea typeface="Calibri"/>
                <a:cs typeface="Times New Roman"/>
              </a:rPr>
              <a:t>Independent experts do a </a:t>
            </a:r>
            <a:r>
              <a:rPr lang="en-US" sz="2400" dirty="0" smtClean="0">
                <a:ea typeface="Calibri"/>
                <a:cs typeface="Times New Roman"/>
              </a:rPr>
              <a:t>financial </a:t>
            </a:r>
            <a:br>
              <a:rPr lang="en-US" sz="2400" dirty="0" smtClean="0">
                <a:ea typeface="Calibri"/>
                <a:cs typeface="Times New Roman"/>
              </a:rPr>
            </a:br>
            <a:r>
              <a:rPr lang="en-US" sz="2400" dirty="0" smtClean="0">
                <a:ea typeface="Calibri"/>
                <a:cs typeface="Times New Roman"/>
              </a:rPr>
              <a:t>check </a:t>
            </a:r>
            <a:r>
              <a:rPr lang="en-US" sz="2400" dirty="0">
                <a:ea typeface="Calibri"/>
                <a:cs typeface="Times New Roman"/>
              </a:rPr>
              <a:t>up of the </a:t>
            </a:r>
            <a:r>
              <a:rPr lang="en-US" sz="2400" dirty="0" smtClean="0">
                <a:ea typeface="Calibri"/>
                <a:cs typeface="Times New Roman"/>
              </a:rPr>
              <a:t>pension </a:t>
            </a:r>
            <a:r>
              <a:rPr lang="en-US" sz="2400" dirty="0">
                <a:ea typeface="Calibri"/>
                <a:cs typeface="Times New Roman"/>
              </a:rPr>
              <a:t>plan every year. </a:t>
            </a:r>
            <a:endParaRPr lang="en-US" sz="2400" dirty="0" smtClean="0">
              <a:ea typeface="Calibri"/>
              <a:cs typeface="Times New Roman"/>
            </a:endParaRPr>
          </a:p>
          <a:p>
            <a:pPr marL="458788" lvl="1">
              <a:lnSpc>
                <a:spcPct val="115000"/>
              </a:lnSpc>
              <a:spcAft>
                <a:spcPts val="1038"/>
              </a:spcAft>
            </a:pPr>
            <a:r>
              <a:rPr lang="en-US" sz="2400" dirty="0" smtClean="0">
                <a:ea typeface="Calibri"/>
                <a:cs typeface="Times New Roman"/>
              </a:rPr>
              <a:t>The </a:t>
            </a:r>
            <a:r>
              <a:rPr lang="en-US" sz="2400" dirty="0">
                <a:ea typeface="Calibri"/>
                <a:cs typeface="Times New Roman"/>
              </a:rPr>
              <a:t>check up is called a </a:t>
            </a:r>
            <a:r>
              <a:rPr lang="en-US" sz="2400" b="1" dirty="0">
                <a:ea typeface="Calibri"/>
                <a:cs typeface="Times New Roman"/>
              </a:rPr>
              <a:t>funding valuation.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6834040" cy="557212"/>
          </a:xfrm>
        </p:spPr>
        <p:txBody>
          <a:bodyPr/>
          <a:lstStyle/>
          <a:p>
            <a:r>
              <a:rPr lang="en-US" b="1" dirty="0" smtClean="0">
                <a:solidFill>
                  <a:srgbClr val="00355F"/>
                </a:solidFill>
              </a:rPr>
              <a:t>Financial Check Up</a:t>
            </a:r>
            <a:endParaRPr lang="en-US" b="1" dirty="0">
              <a:solidFill>
                <a:srgbClr val="0035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2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FUNDING 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20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45" y="3635298"/>
            <a:ext cx="2099346" cy="20993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2" y="1636920"/>
            <a:ext cx="7847727" cy="2719037"/>
          </a:xfrm>
        </p:spPr>
        <p:txBody>
          <a:bodyPr/>
          <a:lstStyle/>
          <a:p>
            <a:pPr marL="0" lvl="1">
              <a:spcAft>
                <a:spcPts val="400"/>
              </a:spcAft>
            </a:pPr>
            <a:r>
              <a:rPr lang="en-US" sz="2400" dirty="0"/>
              <a:t>The valuation compares projected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pension </a:t>
            </a:r>
            <a:r>
              <a:rPr lang="en-US" sz="2400" dirty="0"/>
              <a:t>assets to liabilities</a:t>
            </a:r>
            <a:r>
              <a:rPr lang="en-US" sz="2400" dirty="0" smtClean="0"/>
              <a:t>.</a:t>
            </a:r>
          </a:p>
          <a:p>
            <a:pPr marL="458788" lvl="1">
              <a:spcAft>
                <a:spcPts val="400"/>
              </a:spcAft>
            </a:pPr>
            <a:r>
              <a:rPr lang="en-US" sz="2400" b="1" dirty="0" smtClean="0"/>
              <a:t>Assets</a:t>
            </a:r>
            <a:r>
              <a:rPr lang="en-US" sz="2400" dirty="0" smtClean="0"/>
              <a:t> </a:t>
            </a:r>
            <a:r>
              <a:rPr lang="en-US" sz="2400" dirty="0"/>
              <a:t>are what we own. </a:t>
            </a:r>
          </a:p>
          <a:p>
            <a:pPr marL="458788" lvl="1">
              <a:spcAft>
                <a:spcPts val="400"/>
              </a:spcAft>
            </a:pPr>
            <a:r>
              <a:rPr lang="en-US" sz="2400" b="1" dirty="0" smtClean="0"/>
              <a:t>Liabilities</a:t>
            </a:r>
            <a:r>
              <a:rPr lang="en-US" sz="2400" dirty="0" smtClean="0"/>
              <a:t> </a:t>
            </a:r>
            <a:r>
              <a:rPr lang="en-US" sz="2400" dirty="0"/>
              <a:t>are what we owe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pensions </a:t>
            </a:r>
            <a:r>
              <a:rPr lang="en-US" sz="2400" dirty="0" smtClean="0"/>
              <a:t>to </a:t>
            </a:r>
            <a:r>
              <a:rPr lang="en-US" sz="2400" dirty="0"/>
              <a:t>our members.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Assets &amp; Liabilities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FUNDING VALUATION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3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45" y="4114948"/>
            <a:ext cx="845985" cy="1021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582" y="4229318"/>
            <a:ext cx="615102" cy="9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7868548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Many factors affect pension assets and liabilities. 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Key </a:t>
            </a:r>
            <a:r>
              <a:rPr lang="en-US" dirty="0"/>
              <a:t>ones include </a:t>
            </a:r>
            <a:r>
              <a:rPr lang="en-US" b="1" dirty="0"/>
              <a:t>returns on plan investments,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interest </a:t>
            </a:r>
            <a:r>
              <a:rPr lang="en-US" b="1" dirty="0"/>
              <a:t>rates</a:t>
            </a:r>
            <a:r>
              <a:rPr lang="en-US" dirty="0"/>
              <a:t> and </a:t>
            </a:r>
            <a:r>
              <a:rPr lang="en-US" b="1" dirty="0"/>
              <a:t>member life expectancy.</a:t>
            </a:r>
            <a:r>
              <a:rPr lang="en-US" dirty="0"/>
              <a:t>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 smtClean="0"/>
              <a:t>The </a:t>
            </a:r>
            <a:r>
              <a:rPr lang="en-US" dirty="0"/>
              <a:t>valuation takes these and many 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variables </a:t>
            </a:r>
            <a:r>
              <a:rPr lang="en-US" dirty="0"/>
              <a:t>into account.  </a:t>
            </a:r>
          </a:p>
          <a:p>
            <a:pPr>
              <a:spcAft>
                <a:spcPts val="400"/>
              </a:spcAft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42924" y="758075"/>
            <a:ext cx="7910103" cy="557212"/>
          </a:xfrm>
        </p:spPr>
        <p:txBody>
          <a:bodyPr/>
          <a:lstStyle/>
          <a:p>
            <a:r>
              <a:rPr lang="en-US" dirty="0" smtClean="0"/>
              <a:t>Factors Affecting Assets &amp; Liabilities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FUNDING VALUATION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4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24" y="3635301"/>
            <a:ext cx="2277669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61" y="3634322"/>
            <a:ext cx="2101931" cy="2101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61" y="3634321"/>
            <a:ext cx="2101931" cy="2101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61" y="3634321"/>
            <a:ext cx="2101931" cy="210193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00969" y="2529343"/>
            <a:ext cx="425218" cy="1397752"/>
            <a:chOff x="1000969" y="2529343"/>
            <a:chExt cx="425218" cy="13977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969" y="2529343"/>
              <a:ext cx="425218" cy="425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969" y="3014193"/>
              <a:ext cx="425218" cy="425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969" y="3501877"/>
              <a:ext cx="425218" cy="425218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2" y="1636920"/>
            <a:ext cx="7837317" cy="2719037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The valuation can show three key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funding </a:t>
            </a:r>
            <a:r>
              <a:rPr lang="en-US" dirty="0"/>
              <a:t>positions or outcomes: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lang="en-US" dirty="0" smtClean="0"/>
              <a:t>  A </a:t>
            </a:r>
            <a:r>
              <a:rPr lang="en-US" dirty="0"/>
              <a:t>balanced state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lang="en-US" dirty="0" smtClean="0"/>
              <a:t>  A </a:t>
            </a:r>
            <a:r>
              <a:rPr lang="en-US" dirty="0"/>
              <a:t>surplus</a:t>
            </a:r>
          </a:p>
          <a:p>
            <a:pPr marL="458788" indent="-228600">
              <a:spcAft>
                <a:spcPts val="400"/>
              </a:spcAft>
              <a:buClr>
                <a:srgbClr val="0067AC"/>
              </a:buClr>
              <a:buFont typeface="Wingdings" charset="2"/>
              <a:buAutoNum type="arabicPlain"/>
            </a:pPr>
            <a:r>
              <a:rPr lang="en-US" dirty="0" smtClean="0"/>
              <a:t>  A </a:t>
            </a:r>
            <a:r>
              <a:rPr lang="en-US" dirty="0"/>
              <a:t>shortfall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Key Positions &amp; Outcomes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160462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FUNDING 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509" y="3635298"/>
            <a:ext cx="2107293" cy="21072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pension plan is balanced when projections show we have enough money to meet pension obligations looking out </a:t>
            </a:r>
            <a:r>
              <a:rPr lang="en-US" b="1" dirty="0" smtClean="0"/>
              <a:t>70 years and beyond.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Balanced State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THREE KEY FUNDING POSITIONS OR OUTCOMES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6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13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47" y="3634320"/>
            <a:ext cx="2101932" cy="210193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Even better is a </a:t>
            </a:r>
            <a:r>
              <a:rPr lang="en-US" dirty="0" smtClean="0"/>
              <a:t>surplus.</a:t>
            </a:r>
          </a:p>
          <a:p>
            <a:r>
              <a:rPr lang="en-US" dirty="0" smtClean="0"/>
              <a:t>This </a:t>
            </a:r>
            <a:r>
              <a:rPr lang="en-US" dirty="0"/>
              <a:t>occurs </a:t>
            </a:r>
            <a:r>
              <a:rPr lang="en-US" dirty="0" smtClean="0"/>
              <a:t>when projections </a:t>
            </a:r>
            <a:r>
              <a:rPr lang="en-US" dirty="0"/>
              <a:t>show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have more than enough money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b="1" dirty="0"/>
              <a:t>meet all pension obligations.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Surplus</a:t>
            </a:r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THREE KEY FUNDING POSITIONS OR OUTCOMES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7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92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46" y="3635296"/>
            <a:ext cx="2100953" cy="21009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But when future </a:t>
            </a:r>
            <a:r>
              <a:rPr lang="en-US" b="1" dirty="0"/>
              <a:t>pension costs are greater than pension assets,</a:t>
            </a:r>
            <a:r>
              <a:rPr lang="en-US" dirty="0"/>
              <a:t> we have a projected funding shortfall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Shortfall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5" y="415524"/>
            <a:ext cx="4292477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THREE KEY FUNDING POSITIONS OR OUTCOMES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8</a:t>
            </a:r>
            <a:endParaRPr lang="en-US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36" y="4176427"/>
            <a:ext cx="1547271" cy="1547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09" y="4176428"/>
            <a:ext cx="1556213" cy="155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96" y="4176427"/>
            <a:ext cx="1556213" cy="15562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823913" y="1636920"/>
            <a:ext cx="5986462" cy="965079"/>
          </a:xfrm>
        </p:spPr>
        <p:txBody>
          <a:bodyPr/>
          <a:lstStyle/>
          <a:p>
            <a:r>
              <a:rPr lang="en-US" dirty="0"/>
              <a:t>Providing smaller cost-of-living increases can help </a:t>
            </a:r>
            <a:r>
              <a:rPr lang="en-US" b="1" dirty="0"/>
              <a:t>lower pension costs</a:t>
            </a:r>
            <a:r>
              <a:rPr lang="en-US" dirty="0"/>
              <a:t> and restore balance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Lower Pension Costs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58646" y="415524"/>
            <a:ext cx="2824648" cy="278818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dirty="0" smtClean="0"/>
              <a:t>RESTORING BALANCE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3508" y="414120"/>
            <a:ext cx="204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FFFFFF"/>
                </a:solidFill>
              </a:rPr>
              <a:t>9</a:t>
            </a:r>
            <a:endParaRPr lang="en-US" sz="10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712" y="4790249"/>
            <a:ext cx="518258" cy="310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18" y="4790249"/>
            <a:ext cx="518258" cy="3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3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304</Words>
  <Application>Microsoft Office PowerPoint</Application>
  <PresentationFormat>On-screen Show (4:3)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Dakis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Papadakis</dc:creator>
  <cp:lastModifiedBy>Linda Keon</cp:lastModifiedBy>
  <cp:revision>219</cp:revision>
  <cp:lastPrinted>2015-06-11T20:46:51Z</cp:lastPrinted>
  <dcterms:created xsi:type="dcterms:W3CDTF">2015-05-11T20:22:08Z</dcterms:created>
  <dcterms:modified xsi:type="dcterms:W3CDTF">2018-03-29T20:39:30Z</dcterms:modified>
</cp:coreProperties>
</file>