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69" r:id="rId1"/>
  </p:sldMasterIdLst>
  <p:notesMasterIdLst>
    <p:notesMasterId r:id="rId18"/>
  </p:notesMasterIdLst>
  <p:sldIdLst>
    <p:sldId id="345" r:id="rId2"/>
    <p:sldId id="347" r:id="rId3"/>
    <p:sldId id="362" r:id="rId4"/>
    <p:sldId id="348" r:id="rId5"/>
    <p:sldId id="350" r:id="rId6"/>
    <p:sldId id="351" r:id="rId7"/>
    <p:sldId id="360" r:id="rId8"/>
    <p:sldId id="352" r:id="rId9"/>
    <p:sldId id="353" r:id="rId10"/>
    <p:sldId id="359" r:id="rId11"/>
    <p:sldId id="354" r:id="rId12"/>
    <p:sldId id="361" r:id="rId13"/>
    <p:sldId id="355" r:id="rId14"/>
    <p:sldId id="356" r:id="rId15"/>
    <p:sldId id="357" r:id="rId16"/>
    <p:sldId id="358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16" userDrawn="1">
          <p15:clr>
            <a:srgbClr val="A4A3A4"/>
          </p15:clr>
        </p15:guide>
        <p15:guide id="2" pos="38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bra Hanna" initials="DH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73D"/>
    <a:srgbClr val="1E587C"/>
    <a:srgbClr val="B1BEC7"/>
    <a:srgbClr val="5A6F7E"/>
    <a:srgbClr val="1A1F24"/>
    <a:srgbClr val="4B5969"/>
    <a:srgbClr val="E7F3F4"/>
    <a:srgbClr val="9BABB7"/>
    <a:srgbClr val="679146"/>
    <a:srgbClr val="F6D2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21" autoAdjust="0"/>
    <p:restoredTop sz="89949" autoAdjust="0"/>
  </p:normalViewPr>
  <p:slideViewPr>
    <p:cSldViewPr>
      <p:cViewPr varScale="1">
        <p:scale>
          <a:sx n="97" d="100"/>
          <a:sy n="97" d="100"/>
        </p:scale>
        <p:origin x="1872" y="78"/>
      </p:cViewPr>
      <p:guideLst>
        <p:guide orient="horz" pos="816"/>
        <p:guide pos="384"/>
      </p:guideLst>
    </p:cSldViewPr>
  </p:slideViewPr>
  <p:outlineViewPr>
    <p:cViewPr>
      <p:scale>
        <a:sx n="33" d="100"/>
        <a:sy n="33" d="100"/>
      </p:scale>
      <p:origin x="0" y="181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r">
              <a:defRPr sz="1200"/>
            </a:lvl1pPr>
          </a:lstStyle>
          <a:p>
            <a:fld id="{560DEE1A-2A9B-48E1-B68F-1A8C30E71C7E}" type="datetimeFigureOut">
              <a:rPr lang="en-US" smtClean="0"/>
              <a:t>8/13/2018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4" tIns="46582" rIns="93164" bIns="4658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4" tIns="46582" rIns="93164" bIns="4658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r">
              <a:defRPr sz="1200"/>
            </a:lvl1pPr>
          </a:lstStyle>
          <a:p>
            <a:fld id="{82C76A43-93BF-4A80-B624-ACCB8BC62A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337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F824ADD-4B25-49A0-8141-9B80A9BB9D47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246606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0638" y="0"/>
            <a:ext cx="1438275" cy="1079500"/>
          </a:xfrm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xfrm>
            <a:off x="0" y="1211263"/>
            <a:ext cx="6777038" cy="63595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0888" indent="-2889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5700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5CF3F90-49EC-4605-B33D-3A08900D151A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173485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0638" y="0"/>
            <a:ext cx="1438275" cy="1079500"/>
          </a:xfrm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xfrm>
            <a:off x="0" y="1211263"/>
            <a:ext cx="6777038" cy="63595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0888" indent="-2889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5700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A2D0E74-DA19-44C1-9A60-78B78A5D2920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294551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0638" y="0"/>
            <a:ext cx="1438275" cy="1079500"/>
          </a:xfrm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xfrm>
            <a:off x="0" y="1211263"/>
            <a:ext cx="6777038" cy="63595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0888" indent="-2889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5700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A2D0E74-DA19-44C1-9A60-78B78A5D2920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294551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0638" y="0"/>
            <a:ext cx="1438275" cy="1079500"/>
          </a:xfrm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xfrm>
            <a:off x="0" y="1211263"/>
            <a:ext cx="6777038" cy="63595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0888" indent="-2889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5700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6C268A7-E272-4BCA-A4B8-A8FE4B60EB48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673375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i="1" dirty="0" smtClean="0">
                <a:latin typeface="Calibri" panose="020F0502020204030204" pitchFamily="34" charset="0"/>
              </a:rPr>
              <a:t>Another important income source is federal benefits such as CPP and OAS.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i="1" dirty="0" smtClean="0">
                <a:latin typeface="Calibri" panose="020F0502020204030204" pitchFamily="34" charset="0"/>
              </a:rPr>
              <a:t>I have an important choice on when to take CPP, starting as early as age 60</a:t>
            </a:r>
            <a:endParaRPr lang="en-US" altLang="en-US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i="1" dirty="0" smtClean="0">
                <a:latin typeface="Calibri" panose="020F0502020204030204" pitchFamily="34" charset="0"/>
              </a:rPr>
              <a:t>This graph shows an income flow we see for many of our members who choose to take CPP early</a:t>
            </a:r>
            <a:endParaRPr lang="en-US" altLang="en-US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i="1" dirty="0" smtClean="0">
                <a:latin typeface="Calibri" panose="020F0502020204030204" pitchFamily="34" charset="0"/>
              </a:rPr>
              <a:t>The maximum early CPP (at age 60) is about $8,000; the maximum at age 65 is about $12,000</a:t>
            </a:r>
            <a:endParaRPr lang="en-US" altLang="en-US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i="1" dirty="0" smtClean="0">
                <a:latin typeface="Calibri" panose="020F0502020204030204" pitchFamily="34" charset="0"/>
              </a:rPr>
              <a:t>Note that the bridge portion of my Teachers’ plan ends at 65, for integration with CPP</a:t>
            </a:r>
            <a:endParaRPr lang="en-US" altLang="en-US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i="1" dirty="0" smtClean="0">
                <a:latin typeface="Calibri" panose="020F0502020204030204" pitchFamily="34" charset="0"/>
              </a:rPr>
              <a:t>OAS starts at age 65 – the maximum is $550/month.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i="1" dirty="0" smtClean="0">
                <a:latin typeface="Calibri" panose="020F0502020204030204" pitchFamily="34" charset="0"/>
              </a:rPr>
              <a:t>The federal government is making some changes in future to increase the starting age for OAS – contact Service Canada for details.</a:t>
            </a:r>
            <a:endParaRPr lang="en-US" altLang="en-US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i="1" dirty="0" smtClean="0">
                <a:latin typeface="Calibri" panose="020F0502020204030204" pitchFamily="34" charset="0"/>
              </a:rPr>
              <a:t>Make sure I contact Services Canada regarding my federal benefits</a:t>
            </a:r>
            <a:endParaRPr lang="en-US" altLang="en-US" dirty="0" smtClean="0">
              <a:latin typeface="Calibri" panose="020F0502020204030204" pitchFamily="34" charset="0"/>
            </a:endParaRPr>
          </a:p>
          <a:p>
            <a:r>
              <a:rPr lang="en-US" altLang="en-US" dirty="0" smtClean="0">
                <a:latin typeface="Arial" panose="020B0604020202020204" pitchFamily="34" charset="0"/>
              </a:rPr>
              <a:t>Age 67??</a:t>
            </a: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fld id="{7A4BF67D-E8EE-4493-B2A1-D219E93DDA47}" type="slidenum">
              <a:rPr lang="en-US" altLang="en-US" sz="1200" smtClean="0">
                <a:latin typeface="Arial" panose="020B0604020202020204" pitchFamily="34" charset="0"/>
              </a:rPr>
              <a:pPr/>
              <a:t>14</a:t>
            </a:fld>
            <a:endParaRPr lang="en-US" altLang="en-US" sz="12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68571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0638" y="0"/>
            <a:ext cx="1438275" cy="1079500"/>
          </a:xfrm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xfrm>
            <a:off x="0" y="1211263"/>
            <a:ext cx="6777038" cy="63595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0888" indent="-2889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5700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71D80E-7E9E-4A45-BF08-F5531212C623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344618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0638" y="0"/>
            <a:ext cx="1438275" cy="1079500"/>
          </a:xfrm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0" y="1211263"/>
            <a:ext cx="6777038" cy="63595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0888" indent="-2889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5700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1E5C2E6-7301-47A5-AE9A-CE0A0F34F93E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61417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0638" y="0"/>
            <a:ext cx="1438275" cy="1079500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xfrm>
            <a:off x="0" y="1211263"/>
            <a:ext cx="6777038" cy="63595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0888" indent="-2889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5700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6A41FF-F5CE-4E3F-B8B9-5A512F0447BB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123285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0638" y="0"/>
            <a:ext cx="1438275" cy="1079500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xfrm>
            <a:off x="0" y="1211263"/>
            <a:ext cx="6777038" cy="63595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0888" indent="-2889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5700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6A41FF-F5CE-4E3F-B8B9-5A512F0447BB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123285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0638" y="0"/>
            <a:ext cx="1438275" cy="1079500"/>
          </a:xfrm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xfrm>
            <a:off x="0" y="1211263"/>
            <a:ext cx="6777038" cy="63595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0888" indent="-2889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5700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10F0621-1C41-4E3A-A5C7-B057E4C3BD8B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587559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0638" y="0"/>
            <a:ext cx="1438275" cy="1079500"/>
          </a:xfrm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xfrm>
            <a:off x="0" y="1211263"/>
            <a:ext cx="6777038" cy="63595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i="1" dirty="0" smtClean="0">
                <a:latin typeface="Arial" panose="020B0604020202020204" pitchFamily="34" charset="0"/>
              </a:rPr>
              <a:t>Qualifying years are the school years in which I have taught or bought back service for at least a portion of the year. After 1996, a member needs more than 10 working days for a qualifying year.</a:t>
            </a:r>
          </a:p>
          <a:p>
            <a:r>
              <a:rPr lang="en-US" altLang="en-US" i="1" dirty="0" smtClean="0">
                <a:latin typeface="Arial" panose="020B0604020202020204" pitchFamily="34" charset="0"/>
              </a:rPr>
              <a:t>Qualifying years count towards my factor, so help I retire earlier.</a:t>
            </a:r>
          </a:p>
          <a:p>
            <a:r>
              <a:rPr lang="en-US" altLang="en-US" i="1" dirty="0" smtClean="0">
                <a:latin typeface="Arial" panose="020B0604020202020204" pitchFamily="34" charset="0"/>
              </a:rPr>
              <a:t>They’re different than credit, which is the actual time I have contributed to the plan.</a:t>
            </a:r>
          </a:p>
          <a:p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0888" indent="-2889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5700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8D74263-70B9-4D5D-B17E-2D6175E98739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314631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0638" y="0"/>
            <a:ext cx="1438275" cy="1079500"/>
          </a:xfrm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xfrm>
            <a:off x="0" y="1211263"/>
            <a:ext cx="6777038" cy="63595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800" dirty="0" smtClean="0"/>
              <a:t>Download </a:t>
            </a:r>
            <a:r>
              <a:rPr lang="en-US" altLang="en-US" sz="1800" dirty="0" err="1" smtClean="0"/>
              <a:t>Classtime</a:t>
            </a:r>
            <a:r>
              <a:rPr lang="en-US" altLang="en-US" sz="1800" dirty="0" smtClean="0"/>
              <a:t>, our app for occasional teachers, to help me keep track of the days I’ve worked.</a:t>
            </a:r>
          </a:p>
          <a:p>
            <a:endParaRPr lang="en-US" altLang="en-US" sz="900" dirty="0" smtClean="0">
              <a:latin typeface="Arial" panose="020B0604020202020204" pitchFamily="34" charset="0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0888" indent="-2889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5700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11845D8-2B62-43F3-92E0-E475B9A179EC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880917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0638" y="0"/>
            <a:ext cx="1438275" cy="1079500"/>
          </a:xfrm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xfrm>
            <a:off x="0" y="1211263"/>
            <a:ext cx="6777038" cy="63595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800" dirty="0" smtClean="0"/>
              <a:t>Download </a:t>
            </a:r>
            <a:r>
              <a:rPr lang="en-US" altLang="en-US" sz="1800" dirty="0" err="1" smtClean="0"/>
              <a:t>Classtime</a:t>
            </a:r>
            <a:r>
              <a:rPr lang="en-US" altLang="en-US" sz="1800" dirty="0" smtClean="0"/>
              <a:t>, our app for occasional teachers, to help me keep track of the days I’ve worked.</a:t>
            </a:r>
          </a:p>
          <a:p>
            <a:endParaRPr lang="en-US" altLang="en-US" sz="900" dirty="0" smtClean="0">
              <a:latin typeface="Arial" panose="020B0604020202020204" pitchFamily="34" charset="0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0888" indent="-2889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5700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11845D8-2B62-43F3-92E0-E475B9A179EC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880917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0638" y="0"/>
            <a:ext cx="1438275" cy="1079500"/>
          </a:xfrm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xfrm>
            <a:off x="0" y="1211263"/>
            <a:ext cx="6777038" cy="63595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0888" indent="-2889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5700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A5D970B-D38F-4C41-8391-C834E63B8489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965758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0638" y="0"/>
            <a:ext cx="1438275" cy="1079500"/>
          </a:xfrm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xfrm>
            <a:off x="0" y="1211263"/>
            <a:ext cx="6777038" cy="63595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0888" indent="-2889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5700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5CF3F90-49EC-4605-B33D-3A08900D151A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82546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6FB14-BC69-444C-9B93-AD69F9EAA399}" type="datetime1">
              <a:rPr lang="en-US" smtClean="0"/>
              <a:t>8/13/2018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3E1B1-E954-4465-BB16-1E3A8C6F56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096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5C7EA-9F18-465A-B169-EF26B0832712}" type="datetime1">
              <a:rPr lang="en-US" smtClean="0"/>
              <a:t>8/13/2018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3E1B1-E954-4465-BB16-1E3A8C6F56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658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79FA-59A4-42A2-BC7B-A268D570BDA0}" type="datetime1">
              <a:rPr lang="en-US" smtClean="0"/>
              <a:t>8/13/2018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3E1B1-E954-4465-BB16-1E3A8C6F56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637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solidFill>
            <a:srgbClr val="1E587C"/>
          </a:solidFill>
        </p:spPr>
        <p:txBody>
          <a:bodyPr>
            <a:normAutofit/>
          </a:bodyPr>
          <a:lstStyle>
            <a:lvl1pPr>
              <a:defRPr sz="1800" b="1" i="0">
                <a:solidFill>
                  <a:schemeClr val="bg1"/>
                </a:solidFill>
                <a:latin typeface="Open Sans"/>
                <a:cs typeface="Open Sans"/>
              </a:defRPr>
            </a:lvl1pPr>
          </a:lstStyle>
          <a:p>
            <a:r>
              <a:rPr lang="en-CA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B66F5-96BE-4E58-BE09-2434D3BB6620}" type="datetime1">
              <a:rPr lang="en-US" smtClean="0"/>
              <a:t>8/13/2018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3E1B1-E954-4465-BB16-1E3A8C6F56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059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9F47-E61D-4F9A-8A5C-A3EAE8E3C3B7}" type="datetime1">
              <a:rPr lang="en-US" smtClean="0"/>
              <a:t>8/13/2018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3E1B1-E954-4465-BB16-1E3A8C6F56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183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C0DC5-78ED-4A78-BFDC-ACC65B9E61BD}" type="datetime1">
              <a:rPr lang="en-US" smtClean="0"/>
              <a:t>8/13/2018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3E1B1-E954-4465-BB16-1E3A8C6F56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200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3A287-0357-49E4-8C7F-A030DAE071D4}" type="datetime1">
              <a:rPr lang="en-US" smtClean="0"/>
              <a:t>8/13/2018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3E1B1-E954-4465-BB16-1E3A8C6F56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86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70266-7C43-4691-B575-945B43BE0AC7}" type="datetime1">
              <a:rPr lang="en-US" smtClean="0"/>
              <a:t>8/13/2018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3E1B1-E954-4465-BB16-1E3A8C6F56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960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03A9E-49E4-459C-974D-F88217B4BCAF}" type="datetime1">
              <a:rPr lang="en-US" smtClean="0"/>
              <a:t>8/13/2018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3E1B1-E954-4465-BB16-1E3A8C6F56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842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80534-5B20-4715-964A-4E24A57DB2C9}" type="datetime1">
              <a:rPr lang="en-US" smtClean="0"/>
              <a:t>8/13/2018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3E1B1-E954-4465-BB16-1E3A8C6F56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660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5F487-6236-46EC-BF27-8EAAA7C968A0}" type="datetime1">
              <a:rPr lang="en-US" smtClean="0"/>
              <a:t>8/13/2018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3E1B1-E954-4465-BB16-1E3A8C6F56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418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BC191-E459-4625-97AF-7AC3726FCB04}" type="datetime1">
              <a:rPr lang="en-US" smtClean="0"/>
              <a:t>8/13/2018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3E1B1-E954-4465-BB16-1E3A8C6F56A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 userDrawn="1"/>
        </p:nvSpPr>
        <p:spPr>
          <a:xfrm>
            <a:off x="0" y="6409267"/>
            <a:ext cx="9144000" cy="457200"/>
          </a:xfrm>
          <a:prstGeom prst="rect">
            <a:avLst/>
          </a:prstGeom>
          <a:solidFill>
            <a:srgbClr val="1E587C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1800" b="1" i="0" kern="1200">
                <a:solidFill>
                  <a:schemeClr val="bg1"/>
                </a:solidFill>
                <a:latin typeface="Open Sans"/>
                <a:ea typeface="+mj-ea"/>
                <a:cs typeface="Open Sans"/>
              </a:defRPr>
            </a:lvl1pPr>
          </a:lstStyle>
          <a:p>
            <a:endParaRPr lang="en-US" altLang="en-US" sz="1000" b="0" dirty="0" smtClean="0"/>
          </a:p>
        </p:txBody>
      </p:sp>
    </p:spTree>
    <p:extLst>
      <p:ext uri="{BB962C8B-B14F-4D97-AF65-F5344CB8AC3E}">
        <p14:creationId xmlns:p14="http://schemas.microsoft.com/office/powerpoint/2010/main" val="3582480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0" r:id="rId1"/>
    <p:sldLayoutId id="2147484471" r:id="rId2"/>
    <p:sldLayoutId id="2147484472" r:id="rId3"/>
    <p:sldLayoutId id="2147484473" r:id="rId4"/>
    <p:sldLayoutId id="2147484474" r:id="rId5"/>
    <p:sldLayoutId id="2147484475" r:id="rId6"/>
    <p:sldLayoutId id="2147484476" r:id="rId7"/>
    <p:sldLayoutId id="2147484477" r:id="rId8"/>
    <p:sldLayoutId id="2147484478" r:id="rId9"/>
    <p:sldLayoutId id="2147484479" r:id="rId10"/>
    <p:sldLayoutId id="2147484480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3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509963"/>
          </a:xfrm>
          <a:solidFill>
            <a:srgbClr val="1E587C"/>
          </a:solidFill>
        </p:spPr>
        <p:txBody>
          <a:bodyPr>
            <a:normAutofit/>
          </a:bodyPr>
          <a:lstStyle/>
          <a:p>
            <a:r>
              <a:rPr lang="en-US" altLang="en-US" sz="4000" b="1" dirty="0" smtClean="0">
                <a:solidFill>
                  <a:schemeClr val="bg1"/>
                </a:solidFill>
                <a:latin typeface="Open Sans"/>
                <a:cs typeface="Open Sans"/>
              </a:rPr>
              <a:t>PREPARING FOR RETIREMENT</a:t>
            </a:r>
          </a:p>
        </p:txBody>
      </p:sp>
    </p:spTree>
    <p:extLst>
      <p:ext uri="{BB962C8B-B14F-4D97-AF65-F5344CB8AC3E}">
        <p14:creationId xmlns:p14="http://schemas.microsoft.com/office/powerpoint/2010/main" val="362161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1"/>
          <p:cNvSpPr>
            <a:spLocks noChangeArrowheads="1"/>
          </p:cNvSpPr>
          <p:nvPr/>
        </p:nvSpPr>
        <p:spPr bwMode="auto">
          <a:xfrm>
            <a:off x="228600" y="3048000"/>
            <a:ext cx="89154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Blip>
                <a:blip r:embed="rId3"/>
              </a:buBlip>
              <a:defRPr sz="26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endParaRPr lang="en-US" altLang="en-US" sz="1600" b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0" y="0"/>
            <a:ext cx="9143999" cy="838200"/>
          </a:xfrm>
          <a:prstGeom prst="rect">
            <a:avLst/>
          </a:prstGeom>
          <a:solidFill>
            <a:srgbClr val="1E587C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/>
            <a:r>
              <a:rPr lang="en-US" altLang="en-US" sz="2400" b="1" dirty="0" smtClean="0">
                <a:solidFill>
                  <a:srgbClr val="FFFFFF"/>
                </a:solidFill>
                <a:latin typeface="Open Sans"/>
                <a:cs typeface="Open Sans"/>
              </a:rPr>
              <a:t>3. MID-CAREER</a:t>
            </a:r>
          </a:p>
        </p:txBody>
      </p:sp>
      <p:sp>
        <p:nvSpPr>
          <p:cNvPr id="7" name="Rectangle 10"/>
          <p:cNvSpPr txBox="1">
            <a:spLocks noChangeArrowheads="1"/>
          </p:cNvSpPr>
          <p:nvPr/>
        </p:nvSpPr>
        <p:spPr bwMode="auto">
          <a:xfrm>
            <a:off x="609600" y="1295400"/>
            <a:ext cx="71628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1200"/>
              </a:spcBef>
              <a:buClr>
                <a:srgbClr val="FFC000"/>
              </a:buClr>
              <a:buSzPct val="150000"/>
              <a:buNone/>
              <a:defRPr/>
            </a:pPr>
            <a:r>
              <a:rPr lang="en-US" altLang="en-US" sz="2000" kern="0" dirty="0">
                <a:solidFill>
                  <a:srgbClr val="33373D"/>
                </a:solidFill>
                <a:latin typeface="Open Sans"/>
                <a:cs typeface="Open Sans"/>
              </a:rPr>
              <a:t>Understanding my pension</a:t>
            </a:r>
          </a:p>
          <a:p>
            <a:pPr>
              <a:spcBef>
                <a:spcPts val="12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800" b="0" kern="0" dirty="0">
                <a:latin typeface="Open Sans"/>
                <a:cs typeface="Open Sans"/>
              </a:rPr>
              <a:t>Designating a beneficiary for my </a:t>
            </a:r>
            <a:r>
              <a:rPr lang="en-US" altLang="en-US" sz="1800" b="0" kern="0" dirty="0" smtClean="0">
                <a:latin typeface="Open Sans"/>
                <a:cs typeface="Open Sans"/>
              </a:rPr>
              <a:t>Ontario Teachers</a:t>
            </a:r>
            <a:r>
              <a:rPr lang="en-US" altLang="en-US" sz="1800" b="0" kern="0" dirty="0">
                <a:latin typeface="Open Sans"/>
                <a:cs typeface="Open Sans"/>
              </a:rPr>
              <a:t>' pension ensures my benefits are paid according to my wishes.</a:t>
            </a:r>
          </a:p>
          <a:p>
            <a:pPr>
              <a:spcBef>
                <a:spcPts val="12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800" b="0" kern="0" dirty="0">
                <a:latin typeface="Open Sans"/>
                <a:cs typeface="Open Sans"/>
              </a:rPr>
              <a:t>My spouse is automatically entitled, so I should designate someone </a:t>
            </a:r>
            <a:r>
              <a:rPr lang="en-US" altLang="en-US" sz="1800" b="0" kern="0" dirty="0" smtClean="0">
                <a:latin typeface="Open Sans"/>
                <a:cs typeface="Open Sans"/>
              </a:rPr>
              <a:t>else. </a:t>
            </a:r>
            <a:endParaRPr lang="en-US" altLang="en-US" sz="1800" b="0" kern="0" dirty="0">
              <a:latin typeface="Open Sans"/>
              <a:cs typeface="Open Sans"/>
            </a:endParaRPr>
          </a:p>
          <a:p>
            <a:pPr>
              <a:spcBef>
                <a:spcPts val="12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800" b="0" kern="0" dirty="0">
                <a:latin typeface="Open Sans"/>
                <a:cs typeface="Open Sans"/>
              </a:rPr>
              <a:t>Update my personal information in my </a:t>
            </a:r>
            <a:r>
              <a:rPr lang="en-US" altLang="en-US" sz="1800" b="0" kern="0" dirty="0" smtClean="0">
                <a:latin typeface="Open Sans"/>
                <a:cs typeface="Open Sans"/>
              </a:rPr>
              <a:t>Ontario Teachers</a:t>
            </a:r>
            <a:r>
              <a:rPr lang="en-US" altLang="en-US" sz="1800" b="0" kern="0" dirty="0">
                <a:latin typeface="Open Sans"/>
                <a:cs typeface="Open Sans"/>
              </a:rPr>
              <a:t>’ </a:t>
            </a:r>
            <a:r>
              <a:rPr lang="en-US" altLang="en-US" sz="1800" b="0" kern="0" dirty="0" smtClean="0">
                <a:latin typeface="Open Sans"/>
                <a:cs typeface="Open Sans"/>
              </a:rPr>
              <a:t>online account</a:t>
            </a:r>
            <a:r>
              <a:rPr lang="en-US" altLang="en-US" sz="1800" b="0" kern="0" dirty="0">
                <a:latin typeface="Open Sans"/>
                <a:cs typeface="Open Sans"/>
              </a:rPr>
              <a:t>:</a:t>
            </a:r>
          </a:p>
          <a:p>
            <a:pPr lvl="1">
              <a:spcBef>
                <a:spcPts val="1200"/>
              </a:spcBef>
              <a:buClr>
                <a:srgbClr val="33373D"/>
              </a:buClr>
              <a:buSzPct val="100000"/>
              <a:buFont typeface="Arial"/>
              <a:buChar char="•"/>
              <a:defRPr/>
            </a:pPr>
            <a:r>
              <a:rPr lang="en-US" altLang="en-US" sz="1800" kern="0" dirty="0">
                <a:latin typeface="Open Sans"/>
                <a:cs typeface="Open Sans"/>
              </a:rPr>
              <a:t>Marital status</a:t>
            </a:r>
          </a:p>
          <a:p>
            <a:pPr lvl="1">
              <a:spcBef>
                <a:spcPts val="1200"/>
              </a:spcBef>
              <a:buClr>
                <a:srgbClr val="33373D"/>
              </a:buClr>
              <a:buSzPct val="100000"/>
              <a:buFont typeface="Arial"/>
              <a:buChar char="•"/>
              <a:defRPr/>
            </a:pPr>
            <a:r>
              <a:rPr lang="en-US" altLang="en-US" sz="1800" kern="0" dirty="0">
                <a:latin typeface="Open Sans"/>
                <a:cs typeface="Open Sans"/>
              </a:rPr>
              <a:t>Beneficiary designation</a:t>
            </a:r>
          </a:p>
          <a:p>
            <a:pPr>
              <a:spcBef>
                <a:spcPts val="12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800" b="0" kern="0" dirty="0">
                <a:latin typeface="Open Sans"/>
                <a:cs typeface="Open Sans"/>
              </a:rPr>
              <a:t>I can generate pension estimates by signing </a:t>
            </a:r>
            <a:r>
              <a:rPr lang="en-US" altLang="en-US" sz="1800" b="0" kern="0" dirty="0" smtClean="0">
                <a:latin typeface="Open Sans"/>
                <a:cs typeface="Open Sans"/>
              </a:rPr>
              <a:t>in to </a:t>
            </a:r>
            <a:r>
              <a:rPr lang="en-US" altLang="en-US" sz="1800" b="0" kern="0" dirty="0">
                <a:latin typeface="Open Sans"/>
                <a:cs typeface="Open Sans"/>
              </a:rPr>
              <a:t>my </a:t>
            </a:r>
            <a:r>
              <a:rPr lang="en-US" altLang="en-US" sz="1800" b="0" kern="0" dirty="0" smtClean="0">
                <a:latin typeface="Open Sans"/>
                <a:cs typeface="Open Sans"/>
              </a:rPr>
              <a:t>Ontario Teachers</a:t>
            </a:r>
            <a:r>
              <a:rPr lang="en-US" altLang="en-US" sz="1800" b="0" kern="0" dirty="0">
                <a:latin typeface="Open Sans"/>
                <a:cs typeface="Open Sans"/>
              </a:rPr>
              <a:t>’ </a:t>
            </a:r>
            <a:r>
              <a:rPr lang="en-US" altLang="en-US" sz="1800" b="0" kern="0" dirty="0" smtClean="0">
                <a:latin typeface="Open Sans"/>
                <a:cs typeface="Open Sans"/>
              </a:rPr>
              <a:t>online account.</a:t>
            </a:r>
            <a:endParaRPr lang="en-US" altLang="en-US" sz="1800" b="0" kern="0" dirty="0">
              <a:latin typeface="Open Sans"/>
              <a:cs typeface="Open Sans"/>
            </a:endParaRPr>
          </a:p>
          <a:p>
            <a:pPr>
              <a:spcBef>
                <a:spcPts val="1200"/>
              </a:spcBef>
              <a:buClr>
                <a:srgbClr val="FFC000"/>
              </a:buClr>
              <a:buSzPct val="150000"/>
              <a:buFont typeface="Wingdings" pitchFamily="2" charset="2"/>
              <a:buChar char="§"/>
              <a:defRPr/>
            </a:pPr>
            <a:endParaRPr lang="en-US" altLang="en-US" sz="1800" b="0" kern="0" dirty="0">
              <a:solidFill>
                <a:srgbClr val="33373D"/>
              </a:solidFill>
              <a:latin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17368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1"/>
          <p:cNvSpPr>
            <a:spLocks noChangeArrowheads="1"/>
          </p:cNvSpPr>
          <p:nvPr/>
        </p:nvSpPr>
        <p:spPr bwMode="auto">
          <a:xfrm>
            <a:off x="228600" y="3048000"/>
            <a:ext cx="89154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Blip>
                <a:blip r:embed="rId3"/>
              </a:buBlip>
              <a:defRPr sz="26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endParaRPr lang="en-US" altLang="en-US" sz="1600" b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0" y="0"/>
            <a:ext cx="9143999" cy="838200"/>
          </a:xfrm>
          <a:prstGeom prst="rect">
            <a:avLst/>
          </a:prstGeom>
          <a:solidFill>
            <a:srgbClr val="1E587C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/>
            <a:r>
              <a:rPr lang="en-US" altLang="en-US" sz="2400" b="1" dirty="0" smtClean="0">
                <a:solidFill>
                  <a:srgbClr val="FFFFFF"/>
                </a:solidFill>
                <a:latin typeface="Open Sans"/>
                <a:cs typeface="Open Sans"/>
              </a:rPr>
              <a:t>3. MID-CAREER</a:t>
            </a:r>
          </a:p>
        </p:txBody>
      </p:sp>
      <p:sp>
        <p:nvSpPr>
          <p:cNvPr id="9" name="Rectangle 10"/>
          <p:cNvSpPr txBox="1">
            <a:spLocks noChangeArrowheads="1"/>
          </p:cNvSpPr>
          <p:nvPr/>
        </p:nvSpPr>
        <p:spPr bwMode="auto">
          <a:xfrm>
            <a:off x="609600" y="1295400"/>
            <a:ext cx="71628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1200"/>
              </a:spcBef>
              <a:buClr>
                <a:srgbClr val="FFC000"/>
              </a:buClr>
              <a:buSzPct val="150000"/>
              <a:buNone/>
              <a:defRPr/>
            </a:pPr>
            <a:r>
              <a:rPr lang="en-US" altLang="en-US" sz="2000" kern="0" dirty="0">
                <a:solidFill>
                  <a:srgbClr val="33373D"/>
                </a:solidFill>
                <a:latin typeface="Open Sans"/>
                <a:cs typeface="Open Sans"/>
              </a:rPr>
              <a:t>Start planning now</a:t>
            </a:r>
          </a:p>
          <a:p>
            <a:pPr>
              <a:spcBef>
                <a:spcPts val="12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800" b="0" kern="0" dirty="0">
                <a:solidFill>
                  <a:srgbClr val="33373D"/>
                </a:solidFill>
                <a:latin typeface="Open Sans"/>
                <a:cs typeface="Open Sans"/>
              </a:rPr>
              <a:t>I need to choose a survivor benefit level (spouse is automatically entitled to 60</a:t>
            </a:r>
            <a:r>
              <a:rPr lang="en-US" altLang="en-US" sz="1800" b="0" kern="0" dirty="0" smtClean="0">
                <a:solidFill>
                  <a:srgbClr val="33373D"/>
                </a:solidFill>
                <a:latin typeface="Open Sans"/>
                <a:cs typeface="Open Sans"/>
              </a:rPr>
              <a:t>%).</a:t>
            </a:r>
            <a:endParaRPr lang="en-US" altLang="en-US" sz="1800" b="0" kern="0" dirty="0">
              <a:solidFill>
                <a:srgbClr val="33373D"/>
              </a:solidFill>
              <a:latin typeface="Open Sans"/>
              <a:cs typeface="Open Sans"/>
            </a:endParaRPr>
          </a:p>
          <a:p>
            <a:pPr>
              <a:spcBef>
                <a:spcPts val="12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800" b="0" kern="0" dirty="0">
                <a:solidFill>
                  <a:srgbClr val="33373D"/>
                </a:solidFill>
                <a:latin typeface="Open Sans"/>
                <a:cs typeface="Open Sans"/>
              </a:rPr>
              <a:t>I should understand how the plan’s inflation protection will influence the buying power of my pension.</a:t>
            </a:r>
          </a:p>
          <a:p>
            <a:pPr>
              <a:spcBef>
                <a:spcPts val="12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800" b="0" kern="0" dirty="0">
                <a:solidFill>
                  <a:srgbClr val="33373D"/>
                </a:solidFill>
                <a:latin typeface="Open Sans"/>
                <a:cs typeface="Open Sans"/>
              </a:rPr>
              <a:t>Roughly half of my pension will be fully indexed and the other half will have variable inflation protection</a:t>
            </a:r>
            <a:r>
              <a:rPr lang="en-US" altLang="en-US" sz="1800" b="0" kern="0" dirty="0" smtClean="0">
                <a:solidFill>
                  <a:srgbClr val="33373D"/>
                </a:solidFill>
                <a:latin typeface="Open Sans"/>
                <a:cs typeface="Open Sans"/>
              </a:rPr>
              <a:t>.</a:t>
            </a:r>
            <a:endParaRPr lang="en-US" altLang="en-US" sz="1800" b="0" kern="0" dirty="0">
              <a:solidFill>
                <a:srgbClr val="33373D"/>
              </a:solidFill>
              <a:latin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33002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1"/>
          <p:cNvSpPr>
            <a:spLocks noChangeArrowheads="1"/>
          </p:cNvSpPr>
          <p:nvPr/>
        </p:nvSpPr>
        <p:spPr bwMode="auto">
          <a:xfrm>
            <a:off x="228600" y="3048000"/>
            <a:ext cx="89154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Blip>
                <a:blip r:embed="rId3"/>
              </a:buBlip>
              <a:defRPr sz="26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endParaRPr lang="en-US" altLang="en-US" sz="16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373929"/>
              </p:ext>
            </p:extLst>
          </p:nvPr>
        </p:nvGraphicFramePr>
        <p:xfrm>
          <a:off x="1828800" y="2971800"/>
          <a:ext cx="4328795" cy="7711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85695"/>
                <a:gridCol w="1943100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>
                          <a:effectLst/>
                        </a:rPr>
                        <a:t>When </a:t>
                      </a:r>
                      <a:r>
                        <a:rPr lang="en-US" sz="1100" i="0" dirty="0" smtClean="0">
                          <a:effectLst/>
                        </a:rPr>
                        <a:t>I </a:t>
                      </a:r>
                      <a:r>
                        <a:rPr lang="en-US" sz="1100" i="0" dirty="0">
                          <a:effectLst/>
                        </a:rPr>
                        <a:t>earned </a:t>
                      </a:r>
                      <a:r>
                        <a:rPr lang="en-US" sz="1100" i="0" dirty="0" smtClean="0">
                          <a:effectLst/>
                        </a:rPr>
                        <a:t>my pension </a:t>
                      </a:r>
                      <a:r>
                        <a:rPr lang="en-US" sz="1100" i="0" dirty="0">
                          <a:effectLst/>
                        </a:rPr>
                        <a:t>credit</a:t>
                      </a:r>
                      <a:endParaRPr lang="en-US" sz="11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Inflation protection level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Earned before 2010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Earned during </a:t>
                      </a:r>
                      <a:r>
                        <a:rPr lang="en-US" sz="1100" dirty="0" smtClean="0">
                          <a:effectLst/>
                        </a:rPr>
                        <a:t>2010-2014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50% to 100%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Earned after </a:t>
                      </a:r>
                      <a:r>
                        <a:rPr lang="en-US" sz="1100" dirty="0" smtClean="0">
                          <a:effectLst/>
                        </a:rPr>
                        <a:t>2014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0% to 100%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0" y="0"/>
            <a:ext cx="9143999" cy="838200"/>
          </a:xfrm>
          <a:prstGeom prst="rect">
            <a:avLst/>
          </a:prstGeom>
          <a:solidFill>
            <a:srgbClr val="1E587C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/>
            <a:r>
              <a:rPr lang="en-US" altLang="en-US" sz="2400" b="1" dirty="0" smtClean="0">
                <a:solidFill>
                  <a:srgbClr val="FFFFFF"/>
                </a:solidFill>
                <a:latin typeface="Open Sans"/>
                <a:cs typeface="Open Sans"/>
              </a:rPr>
              <a:t>3. MID-CAREER</a:t>
            </a:r>
          </a:p>
        </p:txBody>
      </p:sp>
      <p:sp>
        <p:nvSpPr>
          <p:cNvPr id="9" name="Rectangle 10"/>
          <p:cNvSpPr txBox="1">
            <a:spLocks noChangeArrowheads="1"/>
          </p:cNvSpPr>
          <p:nvPr/>
        </p:nvSpPr>
        <p:spPr bwMode="auto">
          <a:xfrm>
            <a:off x="609600" y="1295400"/>
            <a:ext cx="71628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1200"/>
              </a:spcBef>
              <a:buClr>
                <a:srgbClr val="FFC000"/>
              </a:buClr>
              <a:buSzPct val="150000"/>
              <a:buNone/>
              <a:defRPr/>
            </a:pPr>
            <a:r>
              <a:rPr lang="en-US" altLang="en-US" sz="2000" kern="0" dirty="0">
                <a:solidFill>
                  <a:srgbClr val="33373D"/>
                </a:solidFill>
                <a:latin typeface="Open Sans"/>
                <a:cs typeface="Open Sans"/>
              </a:rPr>
              <a:t>Start planning now</a:t>
            </a:r>
          </a:p>
          <a:p>
            <a:pPr>
              <a:spcBef>
                <a:spcPts val="12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800" b="0" kern="0" dirty="0" smtClean="0">
                <a:solidFill>
                  <a:srgbClr val="33373D"/>
                </a:solidFill>
                <a:latin typeface="Open Sans"/>
                <a:cs typeface="Open Sans"/>
              </a:rPr>
              <a:t>My </a:t>
            </a:r>
            <a:r>
              <a:rPr lang="en-US" altLang="en-US" sz="1800" b="0" kern="0" dirty="0">
                <a:solidFill>
                  <a:srgbClr val="33373D"/>
                </a:solidFill>
                <a:latin typeface="Open Sans"/>
                <a:cs typeface="Open Sans"/>
              </a:rPr>
              <a:t>annual cost-of-living increase is conditional on the plan's funding status during my retirement, and when I earned my pension credit:</a:t>
            </a:r>
          </a:p>
          <a:p>
            <a:pPr>
              <a:spcBef>
                <a:spcPts val="12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endParaRPr lang="en-US" altLang="en-US" sz="1800" b="0" kern="0" dirty="0" smtClean="0">
              <a:solidFill>
                <a:srgbClr val="33373D"/>
              </a:solidFill>
              <a:latin typeface="Open Sans"/>
              <a:cs typeface="Open Sans"/>
            </a:endParaRPr>
          </a:p>
          <a:p>
            <a:pPr>
              <a:spcBef>
                <a:spcPts val="12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endParaRPr lang="en-US" altLang="en-US" sz="1800" b="0" kern="0" dirty="0">
              <a:solidFill>
                <a:srgbClr val="33373D"/>
              </a:solidFill>
              <a:latin typeface="Open Sans"/>
              <a:cs typeface="Open Sans"/>
            </a:endParaRPr>
          </a:p>
          <a:p>
            <a:pPr>
              <a:spcBef>
                <a:spcPts val="12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endParaRPr lang="en-US" altLang="en-US" sz="1800" b="0" kern="0" dirty="0">
              <a:solidFill>
                <a:srgbClr val="33373D"/>
              </a:solidFill>
              <a:latin typeface="Open Sans"/>
              <a:cs typeface="Open Sans"/>
            </a:endParaRPr>
          </a:p>
          <a:p>
            <a:pPr>
              <a:spcBef>
                <a:spcPts val="12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800" b="0" kern="0" dirty="0">
                <a:solidFill>
                  <a:srgbClr val="33373D"/>
                </a:solidFill>
                <a:latin typeface="Open Sans"/>
                <a:cs typeface="Open Sans"/>
              </a:rPr>
              <a:t>Conditional inflation protection helps to keep the pension plan viable and affordable in the long term.</a:t>
            </a:r>
          </a:p>
          <a:p>
            <a:pPr>
              <a:spcBef>
                <a:spcPts val="12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800" b="0" kern="0" dirty="0">
                <a:solidFill>
                  <a:srgbClr val="33373D"/>
                </a:solidFill>
                <a:latin typeface="Open Sans"/>
                <a:cs typeface="Open Sans"/>
              </a:rPr>
              <a:t>I may want to consult a financial adviser to ensure I understand my entire financial </a:t>
            </a:r>
            <a:r>
              <a:rPr lang="en-US" altLang="en-US" sz="1800" b="0" kern="0" dirty="0">
                <a:latin typeface="Open Sans"/>
                <a:cs typeface="Open Sans"/>
              </a:rPr>
              <a:t>picture </a:t>
            </a:r>
            <a:r>
              <a:rPr lang="en-US" altLang="en-US" sz="1800" b="0" kern="0" dirty="0" smtClean="0">
                <a:latin typeface="Open Sans"/>
                <a:cs typeface="Open Sans"/>
              </a:rPr>
              <a:t>(Ontario Teachers</a:t>
            </a:r>
            <a:r>
              <a:rPr lang="en-US" altLang="en-US" sz="1800" b="0" kern="0" dirty="0">
                <a:latin typeface="Open Sans"/>
                <a:cs typeface="Open Sans"/>
              </a:rPr>
              <a:t>’ pension, personal savings and government pensions</a:t>
            </a:r>
            <a:r>
              <a:rPr lang="en-US" altLang="en-US" sz="1800" b="0" kern="0" dirty="0" smtClean="0">
                <a:latin typeface="Open Sans"/>
                <a:cs typeface="Open Sans"/>
              </a:rPr>
              <a:t>).</a:t>
            </a:r>
            <a:endParaRPr lang="en-US" altLang="en-US" sz="1800" b="0" kern="0" dirty="0">
              <a:latin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72272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1"/>
          <p:cNvSpPr>
            <a:spLocks noChangeArrowheads="1"/>
          </p:cNvSpPr>
          <p:nvPr/>
        </p:nvSpPr>
        <p:spPr bwMode="auto">
          <a:xfrm>
            <a:off x="228600" y="3048000"/>
            <a:ext cx="89154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Blip>
                <a:blip r:embed="rId3"/>
              </a:buBlip>
              <a:defRPr sz="26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endParaRPr lang="en-US" altLang="en-US" sz="1600" b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0" y="0"/>
            <a:ext cx="9143999" cy="838200"/>
          </a:xfrm>
          <a:prstGeom prst="rect">
            <a:avLst/>
          </a:prstGeom>
          <a:solidFill>
            <a:srgbClr val="1E587C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/>
            <a:r>
              <a:rPr lang="en-US" altLang="en-US" sz="2400" b="1" dirty="0" smtClean="0">
                <a:solidFill>
                  <a:srgbClr val="FFFFFF"/>
                </a:solidFill>
                <a:latin typeface="Open Sans"/>
                <a:cs typeface="Open Sans"/>
              </a:rPr>
              <a:t>4. LATE CAREER</a:t>
            </a:r>
          </a:p>
        </p:txBody>
      </p:sp>
      <p:sp>
        <p:nvSpPr>
          <p:cNvPr id="7" name="Rectangle 10"/>
          <p:cNvSpPr txBox="1">
            <a:spLocks noChangeArrowheads="1"/>
          </p:cNvSpPr>
          <p:nvPr/>
        </p:nvSpPr>
        <p:spPr bwMode="auto">
          <a:xfrm>
            <a:off x="609600" y="1295400"/>
            <a:ext cx="71628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1200"/>
              </a:spcBef>
              <a:buClr>
                <a:srgbClr val="FFC000"/>
              </a:buClr>
              <a:buSzPct val="150000"/>
              <a:buNone/>
              <a:defRPr/>
            </a:pPr>
            <a:r>
              <a:rPr lang="en-US" altLang="en-US" sz="2000" kern="0" dirty="0">
                <a:solidFill>
                  <a:srgbClr val="33373D"/>
                </a:solidFill>
                <a:latin typeface="Open Sans"/>
                <a:cs typeface="Open Sans"/>
              </a:rPr>
              <a:t>Crunch the numbers</a:t>
            </a:r>
          </a:p>
          <a:p>
            <a:pPr>
              <a:spcBef>
                <a:spcPts val="12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800" b="0" kern="0" dirty="0">
                <a:latin typeface="Open Sans"/>
                <a:cs typeface="Open Sans"/>
              </a:rPr>
              <a:t>Be careful: blending my part-time rate of pay with my occasional rate of pay could lower my best-five years’ salary – this would result in a smaller pension.</a:t>
            </a:r>
          </a:p>
          <a:p>
            <a:pPr>
              <a:spcBef>
                <a:spcPts val="12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800" b="0" kern="0" dirty="0">
                <a:latin typeface="Open Sans"/>
                <a:cs typeface="Open Sans"/>
              </a:rPr>
              <a:t>Familiarize myself with re-employment </a:t>
            </a:r>
            <a:r>
              <a:rPr lang="en-US" altLang="en-US" sz="1800" b="0" kern="0" dirty="0" smtClean="0">
                <a:latin typeface="Open Sans"/>
                <a:cs typeface="Open Sans"/>
              </a:rPr>
              <a:t>rules.</a:t>
            </a:r>
            <a:endParaRPr lang="en-US" altLang="en-US" sz="1800" b="0" kern="0" dirty="0">
              <a:latin typeface="Open Sans"/>
              <a:cs typeface="Open Sans"/>
            </a:endParaRPr>
          </a:p>
          <a:p>
            <a:pPr>
              <a:spcBef>
                <a:spcPts val="12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800" b="0" kern="0" dirty="0">
                <a:latin typeface="Open Sans"/>
                <a:cs typeface="Open Sans"/>
              </a:rPr>
              <a:t>Understand all retirement income sources – my </a:t>
            </a:r>
            <a:r>
              <a:rPr lang="en-US" altLang="en-US" sz="1800" b="0" kern="0" dirty="0" smtClean="0">
                <a:latin typeface="Open Sans"/>
                <a:cs typeface="Open Sans"/>
              </a:rPr>
              <a:t>Ontario Teachers</a:t>
            </a:r>
            <a:r>
              <a:rPr lang="en-US" altLang="en-US" sz="1800" b="0" kern="0" dirty="0">
                <a:latin typeface="Open Sans"/>
                <a:cs typeface="Open Sans"/>
              </a:rPr>
              <a:t>’ pension, personal savings and government pensions (CPP </a:t>
            </a:r>
            <a:r>
              <a:rPr lang="en-US" altLang="en-US" sz="1800" b="0" kern="0" dirty="0" smtClean="0">
                <a:latin typeface="Open Sans"/>
                <a:cs typeface="Open Sans"/>
              </a:rPr>
              <a:t>and </a:t>
            </a:r>
            <a:r>
              <a:rPr lang="en-US" altLang="en-US" sz="1800" b="0" kern="0" dirty="0">
                <a:latin typeface="Open Sans"/>
                <a:cs typeface="Open Sans"/>
              </a:rPr>
              <a:t>OAS).</a:t>
            </a:r>
          </a:p>
          <a:p>
            <a:pPr>
              <a:spcBef>
                <a:spcPts val="12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800" b="0" kern="0" dirty="0">
                <a:latin typeface="Open Sans"/>
                <a:cs typeface="Open Sans"/>
              </a:rPr>
              <a:t>When to collect my CPP pension is a personal decision. I can contact Service Canada for estimates of my reduced and unreduced CPP pension.</a:t>
            </a:r>
          </a:p>
        </p:txBody>
      </p:sp>
    </p:spTree>
    <p:extLst>
      <p:ext uri="{BB962C8B-B14F-4D97-AF65-F5344CB8AC3E}">
        <p14:creationId xmlns:p14="http://schemas.microsoft.com/office/powerpoint/2010/main" val="98686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12" descr="21440_Chapter 2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85"/>
          <a:stretch>
            <a:fillRect/>
          </a:stretch>
        </p:blipFill>
        <p:spPr bwMode="auto">
          <a:xfrm>
            <a:off x="-533400" y="152400"/>
            <a:ext cx="9144000" cy="587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474663" y="1917700"/>
            <a:ext cx="8212137" cy="28892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85800" y="5361801"/>
            <a:ext cx="8240712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latin typeface="Arial"/>
              </a:rPr>
              <a:t>servicecanada.gc.ca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Arial"/>
              </a:rPr>
              <a:t> • </a:t>
            </a:r>
            <a:r>
              <a:rPr lang="en-US" sz="1200" dirty="0">
                <a:latin typeface="Arial"/>
              </a:rPr>
              <a:t>1-800-277-9914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81001" y="2122488"/>
            <a:ext cx="8305800" cy="3592512"/>
            <a:chOff x="838201" y="2046288"/>
            <a:chExt cx="8305800" cy="3592512"/>
          </a:xfrm>
        </p:grpSpPr>
        <p:grpSp>
          <p:nvGrpSpPr>
            <p:cNvPr id="28" name="Group 27"/>
            <p:cNvGrpSpPr>
              <a:grpSpLocks/>
            </p:cNvGrpSpPr>
            <p:nvPr/>
          </p:nvGrpSpPr>
          <p:grpSpPr bwMode="auto">
            <a:xfrm>
              <a:off x="1690688" y="2046288"/>
              <a:ext cx="7453312" cy="669925"/>
              <a:chOff x="1703311" y="2046950"/>
              <a:chExt cx="7452555" cy="669334"/>
            </a:xfrm>
          </p:grpSpPr>
          <p:pic>
            <p:nvPicPr>
              <p:cNvPr id="29714" name="Picture 13" descr="21440_Chapter 2.pdf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498" t="28915" b="61324"/>
              <a:stretch>
                <a:fillRect/>
              </a:stretch>
            </p:blipFill>
            <p:spPr bwMode="auto">
              <a:xfrm>
                <a:off x="1703311" y="2046950"/>
                <a:ext cx="7452555" cy="6693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" name="TextBox 5"/>
              <p:cNvSpPr txBox="1"/>
              <p:nvPr/>
            </p:nvSpPr>
            <p:spPr>
              <a:xfrm>
                <a:off x="1966809" y="2067569"/>
                <a:ext cx="3488971" cy="55513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3000" b="1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Arial"/>
                  </a:rPr>
                  <a:t>CPP starting at 60</a:t>
                </a:r>
              </a:p>
            </p:txBody>
          </p:sp>
        </p:grpSp>
        <p:grpSp>
          <p:nvGrpSpPr>
            <p:cNvPr id="26" name="Group 25"/>
            <p:cNvGrpSpPr>
              <a:grpSpLocks/>
            </p:cNvGrpSpPr>
            <p:nvPr/>
          </p:nvGrpSpPr>
          <p:grpSpPr bwMode="auto">
            <a:xfrm>
              <a:off x="838201" y="2666002"/>
              <a:ext cx="8305800" cy="2140949"/>
              <a:chOff x="820250" y="2666197"/>
              <a:chExt cx="8306064" cy="2140771"/>
            </a:xfrm>
          </p:grpSpPr>
          <p:pic>
            <p:nvPicPr>
              <p:cNvPr id="29710" name="Picture 15" descr="21440_Chapter 2.pdf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979" t="48772" b="31894"/>
              <a:stretch>
                <a:fillRect/>
              </a:stretch>
            </p:blipFill>
            <p:spPr bwMode="auto">
              <a:xfrm>
                <a:off x="820250" y="3429132"/>
                <a:ext cx="8306064" cy="13778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9711" name="Picture 14" descr="21440_Chapter 2.pdf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0207" t="38815" r="48436" b="51451"/>
              <a:stretch>
                <a:fillRect/>
              </a:stretch>
            </p:blipFill>
            <p:spPr bwMode="auto">
              <a:xfrm>
                <a:off x="831362" y="2666197"/>
                <a:ext cx="3875210" cy="7740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" name="TextBox 7"/>
              <p:cNvSpPr txBox="1"/>
              <p:nvPr/>
            </p:nvSpPr>
            <p:spPr>
              <a:xfrm>
                <a:off x="1167922" y="2743386"/>
                <a:ext cx="3225903" cy="553992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3000" b="1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Arial"/>
                  </a:rPr>
                  <a:t>Teachers’ bridge</a:t>
                </a: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167922" y="3702156"/>
                <a:ext cx="5088099" cy="553992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3000" b="1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Arial"/>
                  </a:rPr>
                  <a:t>Teachers’ lifetime pension</a:t>
                </a:r>
              </a:p>
            </p:txBody>
          </p:sp>
        </p:grpSp>
        <p:pic>
          <p:nvPicPr>
            <p:cNvPr id="29705" name="Picture 11" descr="21440_Chapter 5.pdf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556" t="13271" r="29051" b="23303"/>
            <a:stretch>
              <a:fillRect/>
            </a:stretch>
          </p:blipFill>
          <p:spPr bwMode="auto">
            <a:xfrm>
              <a:off x="849313" y="5200650"/>
              <a:ext cx="372192" cy="438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7" name="Group 26"/>
            <p:cNvGrpSpPr>
              <a:grpSpLocks/>
            </p:cNvGrpSpPr>
            <p:nvPr/>
          </p:nvGrpSpPr>
          <p:grpSpPr bwMode="auto">
            <a:xfrm>
              <a:off x="4665663" y="2666999"/>
              <a:ext cx="4478337" cy="773113"/>
              <a:chOff x="4677936" y="2706876"/>
              <a:chExt cx="4478747" cy="773113"/>
            </a:xfrm>
          </p:grpSpPr>
          <p:pic>
            <p:nvPicPr>
              <p:cNvPr id="29708" name="Picture 16" descr="21440_Chapter 2.pdf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1337" t="38719" b="51266"/>
              <a:stretch>
                <a:fillRect/>
              </a:stretch>
            </p:blipFill>
            <p:spPr bwMode="auto">
              <a:xfrm>
                <a:off x="4677936" y="2706876"/>
                <a:ext cx="4478747" cy="7731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" name="TextBox 6"/>
              <p:cNvSpPr txBox="1"/>
              <p:nvPr/>
            </p:nvSpPr>
            <p:spPr>
              <a:xfrm>
                <a:off x="4912908" y="2729102"/>
                <a:ext cx="1051021" cy="554037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en-US" sz="3000" b="1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Arial"/>
                  </a:rPr>
                  <a:t>OAS</a:t>
                </a:r>
              </a:p>
            </p:txBody>
          </p:sp>
        </p:grpSp>
      </p:grp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0" y="0"/>
            <a:ext cx="9143999" cy="838200"/>
          </a:xfrm>
          <a:prstGeom prst="rect">
            <a:avLst/>
          </a:prstGeom>
          <a:solidFill>
            <a:srgbClr val="1E587C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/>
            <a:r>
              <a:rPr lang="en-US" altLang="en-US" sz="2400" b="1" dirty="0" smtClean="0">
                <a:solidFill>
                  <a:srgbClr val="FFFFFF"/>
                </a:solidFill>
                <a:latin typeface="Open Sans"/>
                <a:cs typeface="Open Sans"/>
              </a:rPr>
              <a:t>4. LATE CAREER</a:t>
            </a:r>
          </a:p>
        </p:txBody>
      </p:sp>
      <p:sp>
        <p:nvSpPr>
          <p:cNvPr id="22" name="Rectangle 10"/>
          <p:cNvSpPr txBox="1">
            <a:spLocks noChangeArrowheads="1"/>
          </p:cNvSpPr>
          <p:nvPr/>
        </p:nvSpPr>
        <p:spPr bwMode="auto">
          <a:xfrm>
            <a:off x="609600" y="1306513"/>
            <a:ext cx="71628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1588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33373D"/>
                </a:solidFill>
                <a:latin typeface="Open Sans"/>
                <a:cs typeface="Open Sans"/>
              </a:rPr>
              <a:t>CPP pension and integration</a:t>
            </a:r>
          </a:p>
        </p:txBody>
      </p:sp>
    </p:spTree>
    <p:extLst>
      <p:ext uri="{BB962C8B-B14F-4D97-AF65-F5344CB8AC3E}">
        <p14:creationId xmlns:p14="http://schemas.microsoft.com/office/powerpoint/2010/main" val="78915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764189"/>
              </p:ext>
            </p:extLst>
          </p:nvPr>
        </p:nvGraphicFramePr>
        <p:xfrm>
          <a:off x="1951038" y="3684589"/>
          <a:ext cx="4327525" cy="11922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84995"/>
                <a:gridCol w="1942530"/>
              </a:tblGrid>
              <a:tr h="4768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When </a:t>
                      </a:r>
                      <a:r>
                        <a:rPr lang="en-US" sz="1100" dirty="0" smtClean="0">
                          <a:effectLst/>
                        </a:rPr>
                        <a:t>I </a:t>
                      </a:r>
                      <a:r>
                        <a:rPr lang="en-US" sz="1100" dirty="0">
                          <a:effectLst/>
                        </a:rPr>
                        <a:t>earned </a:t>
                      </a:r>
                      <a:r>
                        <a:rPr lang="en-US" sz="1100" dirty="0" smtClean="0">
                          <a:effectLst/>
                        </a:rPr>
                        <a:t>my </a:t>
                      </a:r>
                      <a:r>
                        <a:rPr lang="en-US" sz="1100" dirty="0">
                          <a:effectLst/>
                        </a:rPr>
                        <a:t>pension credit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60" marR="6856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Inflation protection level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60" marR="6856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384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Earned before 2010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60" marR="6856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60" marR="68560" marT="0" marB="0">
                    <a:solidFill>
                      <a:schemeClr val="accent1"/>
                    </a:solidFill>
                  </a:tcPr>
                </a:tc>
              </a:tr>
              <a:tr h="2384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Earned during </a:t>
                      </a:r>
                      <a:r>
                        <a:rPr lang="en-US" sz="1100" dirty="0" smtClean="0">
                          <a:effectLst/>
                        </a:rPr>
                        <a:t>2010-2014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60" marR="6856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50% to 100%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60" marR="68560" marT="0" marB="0"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2384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Earned after </a:t>
                      </a:r>
                      <a:r>
                        <a:rPr lang="en-US" sz="1100" dirty="0" smtClean="0">
                          <a:effectLst/>
                        </a:rPr>
                        <a:t>2014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60" marR="68560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0% to 100%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60" marR="68560" marT="0" marB="0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0" y="0"/>
            <a:ext cx="9143999" cy="838200"/>
          </a:xfrm>
          <a:prstGeom prst="rect">
            <a:avLst/>
          </a:prstGeom>
          <a:solidFill>
            <a:srgbClr val="1E587C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/>
            <a:r>
              <a:rPr lang="en-US" altLang="en-US" sz="2400" b="1" dirty="0" smtClean="0">
                <a:solidFill>
                  <a:srgbClr val="FFFFFF"/>
                </a:solidFill>
                <a:latin typeface="Open Sans"/>
                <a:cs typeface="Open Sans"/>
              </a:rPr>
              <a:t>4. LATE CAREER</a:t>
            </a:r>
          </a:p>
        </p:txBody>
      </p:sp>
      <p:sp>
        <p:nvSpPr>
          <p:cNvPr id="10" name="Rectangle 10"/>
          <p:cNvSpPr txBox="1">
            <a:spLocks noChangeArrowheads="1"/>
          </p:cNvSpPr>
          <p:nvPr/>
        </p:nvSpPr>
        <p:spPr bwMode="auto">
          <a:xfrm>
            <a:off x="609600" y="1295400"/>
            <a:ext cx="7162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8" indent="-1588">
              <a:spcBef>
                <a:spcPts val="1200"/>
              </a:spcBef>
              <a:buClr>
                <a:srgbClr val="FFC000"/>
              </a:buClr>
              <a:buSzPct val="150000"/>
              <a:buNone/>
              <a:defRPr/>
            </a:pPr>
            <a:r>
              <a:rPr lang="en-US" altLang="en-US" sz="2000" kern="0" dirty="0">
                <a:solidFill>
                  <a:srgbClr val="33373D"/>
                </a:solidFill>
                <a:latin typeface="Open Sans"/>
                <a:cs typeface="Open Sans"/>
              </a:rPr>
              <a:t>Keeping up with the cost of living in retirement</a:t>
            </a:r>
          </a:p>
          <a:p>
            <a:pPr>
              <a:spcBef>
                <a:spcPts val="12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600" b="0" kern="0" dirty="0">
                <a:solidFill>
                  <a:srgbClr val="33373D"/>
                </a:solidFill>
                <a:latin typeface="Open Sans"/>
                <a:cs typeface="Open Sans"/>
              </a:rPr>
              <a:t>I should understand how the plan’s inflation protection will influence the buying power of my pension.</a:t>
            </a:r>
          </a:p>
          <a:p>
            <a:pPr>
              <a:spcBef>
                <a:spcPts val="12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600" b="0" kern="0" dirty="0">
                <a:solidFill>
                  <a:srgbClr val="33373D"/>
                </a:solidFill>
                <a:latin typeface="Open Sans"/>
                <a:cs typeface="Open Sans"/>
              </a:rPr>
              <a:t>Most of my pension will be fully indexed.</a:t>
            </a:r>
          </a:p>
          <a:p>
            <a:pPr>
              <a:spcBef>
                <a:spcPts val="12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600" b="0" kern="0" dirty="0" smtClean="0">
                <a:latin typeface="Open Sans"/>
                <a:cs typeface="Open Sans"/>
              </a:rPr>
              <a:t>Annual increases on a </a:t>
            </a:r>
            <a:r>
              <a:rPr lang="en-US" altLang="en-US" sz="1600" b="0" kern="0" dirty="0">
                <a:latin typeface="Open Sans"/>
                <a:cs typeface="Open Sans"/>
              </a:rPr>
              <a:t>small portion of my pension will </a:t>
            </a:r>
            <a:r>
              <a:rPr lang="en-US" altLang="en-US" sz="1600" b="0" kern="0" dirty="0" smtClean="0">
                <a:latin typeface="Open Sans"/>
                <a:cs typeface="Open Sans"/>
              </a:rPr>
              <a:t>depend </a:t>
            </a:r>
            <a:r>
              <a:rPr lang="en-US" altLang="en-US" sz="1600" b="0" kern="0" dirty="0">
                <a:latin typeface="Open Sans"/>
                <a:cs typeface="Open Sans"/>
              </a:rPr>
              <a:t>on the plan's funding status during my retirement and when I earned my pension credit:</a:t>
            </a:r>
          </a:p>
          <a:p>
            <a:pPr>
              <a:spcBef>
                <a:spcPts val="12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endParaRPr lang="en-US" altLang="en-US" sz="1600" b="0" kern="0" dirty="0">
              <a:solidFill>
                <a:srgbClr val="33373D"/>
              </a:solidFill>
              <a:latin typeface="Open Sans"/>
              <a:cs typeface="Open Sans"/>
            </a:endParaRPr>
          </a:p>
          <a:p>
            <a:pPr marL="57150" indent="0">
              <a:spcBef>
                <a:spcPts val="1200"/>
              </a:spcBef>
              <a:buClr>
                <a:srgbClr val="1E587C"/>
              </a:buClr>
              <a:buSzPct val="150000"/>
              <a:buNone/>
              <a:defRPr/>
            </a:pPr>
            <a:endParaRPr lang="en-US" altLang="en-US" sz="1600" b="0" kern="0" dirty="0" smtClean="0">
              <a:solidFill>
                <a:srgbClr val="33373D"/>
              </a:solidFill>
              <a:latin typeface="Open Sans"/>
              <a:cs typeface="Open Sans"/>
            </a:endParaRPr>
          </a:p>
          <a:p>
            <a:pPr marL="0" indent="0">
              <a:spcBef>
                <a:spcPts val="1200"/>
              </a:spcBef>
              <a:buClr>
                <a:srgbClr val="1E587C"/>
              </a:buClr>
              <a:buSzPct val="150000"/>
              <a:buNone/>
              <a:defRPr/>
            </a:pPr>
            <a:endParaRPr lang="en-US" altLang="en-US" sz="1600" b="0" kern="0" dirty="0">
              <a:solidFill>
                <a:srgbClr val="33373D"/>
              </a:solidFill>
              <a:latin typeface="Open Sans"/>
              <a:cs typeface="Open Sans"/>
            </a:endParaRPr>
          </a:p>
          <a:p>
            <a:pPr>
              <a:spcBef>
                <a:spcPts val="24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600" b="0" kern="0" dirty="0">
                <a:solidFill>
                  <a:srgbClr val="33373D"/>
                </a:solidFill>
                <a:latin typeface="Open Sans"/>
                <a:cs typeface="Open Sans"/>
              </a:rPr>
              <a:t>Making some of my annual increase conditional on the plan's funding status helps to keep the pension plan viable and affordable in the long term.</a:t>
            </a:r>
          </a:p>
        </p:txBody>
      </p:sp>
    </p:spTree>
    <p:extLst>
      <p:ext uri="{BB962C8B-B14F-4D97-AF65-F5344CB8AC3E}">
        <p14:creationId xmlns:p14="http://schemas.microsoft.com/office/powerpoint/2010/main" val="227635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0"/>
            <a:ext cx="9143999" cy="838200"/>
          </a:xfrm>
          <a:prstGeom prst="rect">
            <a:avLst/>
          </a:prstGeom>
          <a:solidFill>
            <a:srgbClr val="1E587C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/>
            <a:r>
              <a:rPr lang="en-US" altLang="en-US" sz="2400" b="1" dirty="0" smtClean="0">
                <a:solidFill>
                  <a:srgbClr val="FFFFFF"/>
                </a:solidFill>
                <a:latin typeface="Open Sans"/>
                <a:cs typeface="Open Sans"/>
              </a:rPr>
              <a:t>4. LATE CAREER</a:t>
            </a:r>
          </a:p>
        </p:txBody>
      </p:sp>
      <p:sp>
        <p:nvSpPr>
          <p:cNvPr id="6" name="Rectangle 10"/>
          <p:cNvSpPr txBox="1">
            <a:spLocks noChangeArrowheads="1"/>
          </p:cNvSpPr>
          <p:nvPr/>
        </p:nvSpPr>
        <p:spPr bwMode="auto">
          <a:xfrm>
            <a:off x="609600" y="1295400"/>
            <a:ext cx="7086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1200"/>
              </a:spcBef>
              <a:buClr>
                <a:srgbClr val="FFC000"/>
              </a:buClr>
              <a:buSzPct val="150000"/>
              <a:buNone/>
              <a:defRPr/>
            </a:pPr>
            <a:r>
              <a:rPr lang="en-US" altLang="en-US" sz="2000" kern="0" dirty="0">
                <a:solidFill>
                  <a:srgbClr val="33373D"/>
                </a:solidFill>
                <a:latin typeface="Open Sans"/>
                <a:cs typeface="Open Sans"/>
              </a:rPr>
              <a:t>Get ready for post-retirement living</a:t>
            </a:r>
          </a:p>
          <a:p>
            <a:pPr>
              <a:spcBef>
                <a:spcPts val="12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800" b="0" kern="0" dirty="0">
                <a:solidFill>
                  <a:srgbClr val="33373D"/>
                </a:solidFill>
                <a:latin typeface="Open Sans"/>
                <a:cs typeface="Open Sans"/>
              </a:rPr>
              <a:t>I may want to consult a financial adviser before I decide to retire. It’s important to understand my entire financial picture and plan ahead to avoid any shocks when filing my taxes for the first time as a retired teacher.</a:t>
            </a:r>
          </a:p>
          <a:p>
            <a:pPr>
              <a:spcBef>
                <a:spcPts val="12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800" b="0" kern="0" dirty="0">
                <a:solidFill>
                  <a:srgbClr val="33373D"/>
                </a:solidFill>
                <a:latin typeface="Open Sans"/>
                <a:cs typeface="Open Sans"/>
              </a:rPr>
              <a:t>Think about medical coverage.</a:t>
            </a:r>
          </a:p>
          <a:p>
            <a:pPr>
              <a:spcBef>
                <a:spcPts val="12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800" b="0" kern="0" dirty="0">
                <a:solidFill>
                  <a:srgbClr val="33373D"/>
                </a:solidFill>
                <a:latin typeface="Open Sans"/>
                <a:cs typeface="Open Sans"/>
              </a:rPr>
              <a:t>My pension </a:t>
            </a:r>
            <a:r>
              <a:rPr lang="en-US" altLang="en-US" sz="1800" b="0" kern="0" dirty="0" smtClean="0">
                <a:solidFill>
                  <a:srgbClr val="33373D"/>
                </a:solidFill>
                <a:latin typeface="Open Sans"/>
                <a:cs typeface="Open Sans"/>
              </a:rPr>
              <a:t>won’t begin </a:t>
            </a:r>
            <a:r>
              <a:rPr lang="en-US" altLang="en-US" sz="1800" b="0" kern="0" dirty="0">
                <a:solidFill>
                  <a:srgbClr val="33373D"/>
                </a:solidFill>
                <a:latin typeface="Open Sans"/>
                <a:cs typeface="Open Sans"/>
              </a:rPr>
              <a:t>automatically. To receive my </a:t>
            </a:r>
            <a:r>
              <a:rPr lang="en-US" altLang="en-US" sz="1800" b="0" kern="0" dirty="0">
                <a:latin typeface="Open Sans"/>
                <a:cs typeface="Open Sans"/>
              </a:rPr>
              <a:t>pension, I must apply for it </a:t>
            </a:r>
            <a:r>
              <a:rPr lang="en-US" altLang="en-US" sz="1800" b="0" kern="0" dirty="0" smtClean="0">
                <a:latin typeface="Open Sans"/>
                <a:cs typeface="Open Sans"/>
              </a:rPr>
              <a:t>by </a:t>
            </a:r>
            <a:r>
              <a:rPr lang="en-US" altLang="en-US" sz="1800" b="0" kern="0" dirty="0">
                <a:latin typeface="Open Sans"/>
                <a:cs typeface="Open Sans"/>
              </a:rPr>
              <a:t>signing in to my </a:t>
            </a:r>
            <a:r>
              <a:rPr lang="en-US" altLang="en-US" sz="1800" b="0" kern="0" dirty="0" smtClean="0">
                <a:latin typeface="Open Sans"/>
                <a:cs typeface="Open Sans"/>
              </a:rPr>
              <a:t>Ontario Teachers</a:t>
            </a:r>
            <a:r>
              <a:rPr lang="en-US" altLang="en-US" sz="1800" b="0" kern="0" dirty="0">
                <a:latin typeface="Open Sans"/>
                <a:cs typeface="Open Sans"/>
              </a:rPr>
              <a:t>’ </a:t>
            </a:r>
            <a:r>
              <a:rPr lang="en-US" altLang="en-US" sz="1800" b="0" kern="0" dirty="0" smtClean="0">
                <a:latin typeface="Open Sans"/>
                <a:cs typeface="Open Sans"/>
              </a:rPr>
              <a:t>online account</a:t>
            </a:r>
            <a:r>
              <a:rPr lang="en-US" altLang="en-US" sz="1800" b="0" kern="0" dirty="0">
                <a:latin typeface="Open Sans"/>
                <a:cs typeface="Open Sans"/>
              </a:rPr>
              <a:t>.</a:t>
            </a:r>
          </a:p>
          <a:p>
            <a:pPr>
              <a:spcBef>
                <a:spcPts val="12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800" b="0" kern="0" dirty="0">
                <a:solidFill>
                  <a:srgbClr val="33373D"/>
                </a:solidFill>
                <a:latin typeface="Open Sans"/>
                <a:cs typeface="Open Sans"/>
              </a:rPr>
              <a:t>I must begin collecting my pension when I reach the pension age limit of 71, even if I continue to work.</a:t>
            </a:r>
          </a:p>
        </p:txBody>
      </p:sp>
    </p:spTree>
    <p:extLst>
      <p:ext uri="{BB962C8B-B14F-4D97-AF65-F5344CB8AC3E}">
        <p14:creationId xmlns:p14="http://schemas.microsoft.com/office/powerpoint/2010/main" val="108524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 txBox="1">
            <a:spLocks noChangeArrowheads="1"/>
          </p:cNvSpPr>
          <p:nvPr/>
        </p:nvSpPr>
        <p:spPr bwMode="auto">
          <a:xfrm>
            <a:off x="609600" y="1295400"/>
            <a:ext cx="71628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457200">
              <a:spcBef>
                <a:spcPts val="2400"/>
              </a:spcBef>
              <a:buFont typeface="Verdana" panose="020B0604030504040204" pitchFamily="34" charset="0"/>
              <a:buAutoNum type="arabicPeriod"/>
            </a:pPr>
            <a:r>
              <a:rPr lang="en-US" altLang="en-US" sz="2000" dirty="0">
                <a:solidFill>
                  <a:srgbClr val="33373D"/>
                </a:solidFill>
                <a:latin typeface="Open Sans"/>
                <a:cs typeface="Open Sans"/>
              </a:rPr>
              <a:t>The Basics</a:t>
            </a:r>
          </a:p>
          <a:p>
            <a:pPr marL="514350" indent="-457200">
              <a:spcBef>
                <a:spcPts val="2400"/>
              </a:spcBef>
              <a:buFont typeface="Verdana" panose="020B0604030504040204" pitchFamily="34" charset="0"/>
              <a:buAutoNum type="arabicPeriod"/>
            </a:pPr>
            <a:r>
              <a:rPr lang="en-US" altLang="en-US" sz="2000" dirty="0">
                <a:solidFill>
                  <a:srgbClr val="33373D"/>
                </a:solidFill>
                <a:latin typeface="Open Sans"/>
                <a:cs typeface="Open Sans"/>
              </a:rPr>
              <a:t>Early Career (joined after 2013)</a:t>
            </a:r>
          </a:p>
          <a:p>
            <a:pPr marL="514350" indent="-457200">
              <a:spcBef>
                <a:spcPts val="2400"/>
              </a:spcBef>
              <a:buFont typeface="Verdana" panose="020B0604030504040204" pitchFamily="34" charset="0"/>
              <a:buAutoNum type="arabicPeriod"/>
            </a:pPr>
            <a:r>
              <a:rPr lang="en-US" altLang="en-US" sz="2000" dirty="0">
                <a:solidFill>
                  <a:srgbClr val="33373D"/>
                </a:solidFill>
                <a:latin typeface="Open Sans"/>
                <a:cs typeface="Open Sans"/>
              </a:rPr>
              <a:t>Mid-career</a:t>
            </a:r>
          </a:p>
          <a:p>
            <a:pPr marL="514350" indent="-457200">
              <a:spcBef>
                <a:spcPts val="2400"/>
              </a:spcBef>
              <a:buFont typeface="Verdana" panose="020B0604030504040204" pitchFamily="34" charset="0"/>
              <a:buAutoNum type="arabicPeriod"/>
            </a:pPr>
            <a:r>
              <a:rPr lang="en-US" altLang="en-US" sz="2000" dirty="0">
                <a:solidFill>
                  <a:srgbClr val="33373D"/>
                </a:solidFill>
                <a:latin typeface="Open Sans"/>
                <a:cs typeface="Open Sans"/>
              </a:rPr>
              <a:t>Late Career</a:t>
            </a:r>
          </a:p>
          <a:p>
            <a:pPr marL="457200" lvl="1" indent="0">
              <a:spcBef>
                <a:spcPts val="1200"/>
              </a:spcBef>
              <a:buClr>
                <a:srgbClr val="FFC000"/>
              </a:buClr>
              <a:buSzPct val="150000"/>
              <a:buNone/>
              <a:defRPr/>
            </a:pPr>
            <a:endParaRPr lang="en-US" altLang="en-US" sz="2000" kern="0" dirty="0" smtClean="0">
              <a:latin typeface="Open Sans"/>
              <a:cs typeface="Open San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0" y="0"/>
            <a:ext cx="9143999" cy="838200"/>
          </a:xfrm>
          <a:prstGeom prst="rect">
            <a:avLst/>
          </a:prstGeom>
          <a:solidFill>
            <a:srgbClr val="1E587C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/>
            <a:r>
              <a:rPr lang="en-US" altLang="en-US" sz="2400" b="1" dirty="0" smtClean="0">
                <a:solidFill>
                  <a:schemeClr val="bg1"/>
                </a:solidFill>
                <a:latin typeface="Open Sans"/>
                <a:cs typeface="Open Sans"/>
              </a:rPr>
              <a:t>WHAT </a:t>
            </a:r>
            <a:r>
              <a:rPr lang="en-US" altLang="en-US" sz="2400" b="1" dirty="0">
                <a:solidFill>
                  <a:schemeClr val="bg1"/>
                </a:solidFill>
                <a:latin typeface="Open Sans"/>
                <a:cs typeface="Open Sans"/>
              </a:rPr>
              <a:t>I NEED TO KNOW</a:t>
            </a:r>
            <a:endParaRPr lang="en-US" altLang="en-US" sz="2400" b="1" dirty="0" smtClean="0">
              <a:solidFill>
                <a:srgbClr val="FFFFFF"/>
              </a:solidFill>
              <a:latin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01862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 txBox="1">
            <a:spLocks noChangeArrowheads="1"/>
          </p:cNvSpPr>
          <p:nvPr/>
        </p:nvSpPr>
        <p:spPr bwMode="auto">
          <a:xfrm>
            <a:off x="609600" y="1295400"/>
            <a:ext cx="7391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1200"/>
              </a:spcBef>
              <a:buClr>
                <a:srgbClr val="FFC000"/>
              </a:buClr>
              <a:buSzPct val="150000"/>
              <a:buFont typeface="Wingdings" pitchFamily="2" charset="2"/>
              <a:buNone/>
              <a:defRPr/>
            </a:pPr>
            <a:r>
              <a:rPr lang="en-US" altLang="en-US" sz="2000" kern="0" dirty="0" smtClean="0">
                <a:solidFill>
                  <a:srgbClr val="33373D"/>
                </a:solidFill>
                <a:latin typeface="Open Sans"/>
                <a:cs typeface="Open Sans"/>
              </a:rPr>
              <a:t>What will I get?</a:t>
            </a:r>
          </a:p>
          <a:p>
            <a:pPr>
              <a:spcBef>
                <a:spcPts val="12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800" b="0" kern="0" dirty="0" smtClean="0">
                <a:latin typeface="Open Sans"/>
                <a:cs typeface="Open Sans"/>
              </a:rPr>
              <a:t>A monthly pension </a:t>
            </a:r>
            <a:r>
              <a:rPr lang="en-US" altLang="en-US" sz="1800" b="0" kern="0" dirty="0">
                <a:latin typeface="Open Sans"/>
                <a:cs typeface="Open Sans"/>
              </a:rPr>
              <a:t>from </a:t>
            </a:r>
            <a:r>
              <a:rPr lang="en-US" altLang="en-US" sz="1800" b="0" kern="0" dirty="0" smtClean="0">
                <a:latin typeface="Open Sans"/>
                <a:cs typeface="Open Sans"/>
              </a:rPr>
              <a:t>Ontario Teachers</a:t>
            </a:r>
            <a:r>
              <a:rPr lang="en-US" altLang="en-US" sz="1800" b="0" kern="0" dirty="0">
                <a:latin typeface="Open Sans"/>
                <a:cs typeface="Open Sans"/>
              </a:rPr>
              <a:t>’ for the rest of </a:t>
            </a:r>
            <a:r>
              <a:rPr lang="en-US" altLang="en-US" sz="1800" b="0" kern="0" dirty="0" smtClean="0">
                <a:latin typeface="Open Sans"/>
                <a:cs typeface="Open Sans"/>
              </a:rPr>
              <a:t>my life.</a:t>
            </a:r>
            <a:endParaRPr lang="en-US" altLang="en-US" sz="1800" b="0" kern="0" dirty="0">
              <a:latin typeface="Open Sans"/>
              <a:cs typeface="Open Sans"/>
            </a:endParaRPr>
          </a:p>
          <a:p>
            <a:pPr>
              <a:spcBef>
                <a:spcPts val="12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800" b="0" kern="0" dirty="0" smtClean="0">
                <a:latin typeface="Open Sans"/>
                <a:cs typeface="Open Sans"/>
              </a:rPr>
              <a:t>My basic </a:t>
            </a:r>
            <a:r>
              <a:rPr lang="en-US" altLang="en-US" sz="1800" b="0" kern="0" dirty="0">
                <a:latin typeface="Open Sans"/>
                <a:cs typeface="Open Sans"/>
              </a:rPr>
              <a:t>annual pension is: 2% </a:t>
            </a:r>
            <a:r>
              <a:rPr lang="en-US" altLang="en-US" sz="1800" b="0" kern="0" dirty="0" smtClean="0">
                <a:latin typeface="Open Sans"/>
                <a:cs typeface="Open Sans"/>
              </a:rPr>
              <a:t>x credit x </a:t>
            </a:r>
            <a:r>
              <a:rPr lang="en-US" altLang="en-US" sz="1800" b="0" kern="0" dirty="0">
                <a:latin typeface="Open Sans"/>
                <a:cs typeface="Open Sans"/>
              </a:rPr>
              <a:t>best-five years' average </a:t>
            </a:r>
            <a:r>
              <a:rPr lang="en-US" altLang="en-US" sz="1800" b="0" kern="0" dirty="0" smtClean="0">
                <a:latin typeface="Open Sans"/>
                <a:cs typeface="Open Sans"/>
              </a:rPr>
              <a:t>salary.</a:t>
            </a:r>
            <a:endParaRPr lang="en-US" altLang="en-US" sz="1800" b="0" kern="0" dirty="0">
              <a:latin typeface="Open Sans"/>
              <a:cs typeface="Open Sans"/>
            </a:endParaRPr>
          </a:p>
          <a:p>
            <a:pPr>
              <a:spcBef>
                <a:spcPts val="12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800" b="0" kern="0" dirty="0" smtClean="0">
                <a:latin typeface="Open Sans"/>
                <a:cs typeface="Open Sans"/>
              </a:rPr>
              <a:t>Credit = actual number of years, months and days I’ve worked and contributed to the plan.</a:t>
            </a:r>
          </a:p>
          <a:p>
            <a:pPr>
              <a:spcBef>
                <a:spcPts val="12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800" b="0" kern="0" dirty="0">
                <a:latin typeface="Open Sans"/>
                <a:cs typeface="Open Sans"/>
              </a:rPr>
              <a:t>The more </a:t>
            </a:r>
            <a:r>
              <a:rPr lang="en-US" altLang="en-US" sz="1800" b="0" kern="0" dirty="0" smtClean="0">
                <a:latin typeface="Open Sans"/>
                <a:cs typeface="Open Sans"/>
              </a:rPr>
              <a:t>credit I </a:t>
            </a:r>
            <a:r>
              <a:rPr lang="en-US" altLang="en-US" sz="1800" b="0" kern="0" dirty="0">
                <a:latin typeface="Open Sans"/>
                <a:cs typeface="Open Sans"/>
              </a:rPr>
              <a:t>accumulate, the greater </a:t>
            </a:r>
            <a:r>
              <a:rPr lang="en-US" altLang="en-US" sz="1800" b="0" kern="0" dirty="0" smtClean="0">
                <a:latin typeface="Open Sans"/>
                <a:cs typeface="Open Sans"/>
              </a:rPr>
              <a:t>my pension.</a:t>
            </a:r>
          </a:p>
          <a:p>
            <a:pPr>
              <a:spcBef>
                <a:spcPts val="12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800" b="0" kern="0" dirty="0" smtClean="0">
                <a:latin typeface="Open Sans"/>
                <a:cs typeface="Open Sans"/>
              </a:rPr>
              <a:t>Actual credit is different from “qualifying credit,” which is used to determine when I can retire.</a:t>
            </a:r>
            <a:endParaRPr lang="en-US" altLang="en-US" sz="1800" b="0" kern="0" dirty="0">
              <a:latin typeface="Open Sans"/>
              <a:cs typeface="Open Sans"/>
            </a:endParaRPr>
          </a:p>
          <a:p>
            <a:pPr lvl="1">
              <a:spcBef>
                <a:spcPts val="1200"/>
              </a:spcBef>
              <a:buClr>
                <a:srgbClr val="FFC000"/>
              </a:buClr>
              <a:buSzPct val="150000"/>
              <a:buFont typeface="Wingdings" pitchFamily="2" charset="2"/>
              <a:buChar char="§"/>
              <a:defRPr/>
            </a:pPr>
            <a:endParaRPr lang="en-US" altLang="en-US" sz="2000" kern="0" dirty="0" smtClean="0">
              <a:latin typeface="Open Sans"/>
              <a:cs typeface="Open San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0" y="0"/>
            <a:ext cx="9143999" cy="838200"/>
          </a:xfrm>
          <a:prstGeom prst="rect">
            <a:avLst/>
          </a:prstGeom>
          <a:solidFill>
            <a:srgbClr val="1E587C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/>
            <a:r>
              <a:rPr lang="en-US" altLang="en-US" sz="2400" b="1" dirty="0" smtClean="0">
                <a:solidFill>
                  <a:srgbClr val="FFFFFF"/>
                </a:solidFill>
                <a:latin typeface="Open Sans"/>
                <a:cs typeface="Open Sans"/>
              </a:rPr>
              <a:t>1</a:t>
            </a:r>
            <a:r>
              <a:rPr lang="en-US" altLang="en-US" sz="2400" b="1" dirty="0">
                <a:solidFill>
                  <a:srgbClr val="FFFFFF"/>
                </a:solidFill>
                <a:latin typeface="Open Sans"/>
                <a:cs typeface="Open Sans"/>
              </a:rPr>
              <a:t>. THE BASICS</a:t>
            </a:r>
            <a:endParaRPr lang="en-US" altLang="en-US" sz="2400" b="1" dirty="0" smtClean="0">
              <a:solidFill>
                <a:srgbClr val="FFFFFF"/>
              </a:solidFill>
              <a:latin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44924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0" y="0"/>
            <a:ext cx="9143999" cy="838200"/>
          </a:xfrm>
          <a:prstGeom prst="rect">
            <a:avLst/>
          </a:prstGeom>
          <a:solidFill>
            <a:srgbClr val="1E587C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/>
            <a:r>
              <a:rPr lang="en-US" altLang="en-US" sz="2400" b="1" dirty="0" smtClean="0">
                <a:solidFill>
                  <a:schemeClr val="bg1"/>
                </a:solidFill>
                <a:latin typeface="Open Sans"/>
                <a:cs typeface="Open Sans"/>
              </a:rPr>
              <a:t>1. THE BASICS</a:t>
            </a:r>
          </a:p>
        </p:txBody>
      </p:sp>
      <p:sp>
        <p:nvSpPr>
          <p:cNvPr id="4" name="Rectangle 10"/>
          <p:cNvSpPr txBox="1">
            <a:spLocks noChangeArrowheads="1"/>
          </p:cNvSpPr>
          <p:nvPr/>
        </p:nvSpPr>
        <p:spPr bwMode="auto">
          <a:xfrm>
            <a:off x="609600" y="1295400"/>
            <a:ext cx="71628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1200"/>
              </a:spcBef>
              <a:buClr>
                <a:srgbClr val="1E587C"/>
              </a:buClr>
              <a:buSzPct val="150000"/>
              <a:buNone/>
              <a:defRPr/>
            </a:pPr>
            <a:r>
              <a:rPr lang="en-US" altLang="en-US" sz="2000" kern="0" dirty="0">
                <a:solidFill>
                  <a:srgbClr val="33373D"/>
                </a:solidFill>
                <a:latin typeface="Open Sans"/>
                <a:cs typeface="Open Sans"/>
              </a:rPr>
              <a:t>What will I get?</a:t>
            </a:r>
          </a:p>
          <a:p>
            <a:pPr>
              <a:spcBef>
                <a:spcPts val="12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800" b="0" kern="0" dirty="0">
                <a:latin typeface="Open Sans"/>
                <a:cs typeface="Open Sans"/>
              </a:rPr>
              <a:t>My </a:t>
            </a:r>
            <a:r>
              <a:rPr lang="en-US" altLang="en-US" sz="1800" b="0" kern="0" dirty="0" smtClean="0">
                <a:latin typeface="Open Sans"/>
                <a:cs typeface="Open Sans"/>
              </a:rPr>
              <a:t>Ontario Teachers</a:t>
            </a:r>
            <a:r>
              <a:rPr lang="en-US" altLang="en-US" sz="1800" b="0" kern="0" dirty="0">
                <a:latin typeface="Open Sans"/>
                <a:cs typeface="Open Sans"/>
              </a:rPr>
              <a:t>' pension is </a:t>
            </a:r>
            <a:r>
              <a:rPr lang="en-US" altLang="en-US" sz="1800" b="0" kern="0" dirty="0" smtClean="0">
                <a:latin typeface="Open Sans"/>
                <a:cs typeface="Open Sans"/>
              </a:rPr>
              <a:t>adjusted when </a:t>
            </a:r>
            <a:r>
              <a:rPr lang="en-US" altLang="en-US" sz="1800" b="0" kern="0" dirty="0">
                <a:latin typeface="Open Sans"/>
                <a:cs typeface="Open Sans"/>
              </a:rPr>
              <a:t>I turn 65 (or when I begin receiving a CPP disability pension) to partially recognize the benefits payable from CPP. </a:t>
            </a:r>
          </a:p>
          <a:p>
            <a:pPr>
              <a:spcBef>
                <a:spcPts val="12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800" b="0" kern="0" dirty="0">
                <a:latin typeface="Open Sans"/>
                <a:cs typeface="Open Sans"/>
              </a:rPr>
              <a:t>I can begin to collect a reduced CPP pension any time between the ages of 60 and 65. </a:t>
            </a:r>
          </a:p>
          <a:p>
            <a:pPr>
              <a:spcBef>
                <a:spcPts val="12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800" b="0" kern="0" dirty="0">
                <a:latin typeface="Open Sans"/>
                <a:cs typeface="Open Sans"/>
              </a:rPr>
              <a:t>My </a:t>
            </a:r>
            <a:r>
              <a:rPr lang="en-US" altLang="en-US" sz="1800" b="0" kern="0" dirty="0" smtClean="0">
                <a:latin typeface="Open Sans"/>
                <a:cs typeface="Open Sans"/>
              </a:rPr>
              <a:t>Ontario Teachers</a:t>
            </a:r>
            <a:r>
              <a:rPr lang="en-US" altLang="en-US" sz="1800" b="0" kern="0" dirty="0">
                <a:latin typeface="Open Sans"/>
                <a:cs typeface="Open Sans"/>
              </a:rPr>
              <a:t>' pension will be </a:t>
            </a:r>
            <a:r>
              <a:rPr lang="en-US" altLang="en-US" sz="1800" b="0" kern="0" dirty="0" smtClean="0">
                <a:latin typeface="Open Sans"/>
                <a:cs typeface="Open Sans"/>
              </a:rPr>
              <a:t>adjusted at </a:t>
            </a:r>
            <a:r>
              <a:rPr lang="en-US" altLang="en-US" sz="1800" b="0" kern="0" dirty="0">
                <a:latin typeface="Open Sans"/>
                <a:cs typeface="Open Sans"/>
              </a:rPr>
              <a:t>age 65 regardless of when I take </a:t>
            </a:r>
            <a:r>
              <a:rPr lang="en-US" altLang="en-US" sz="1800" b="0" kern="0" dirty="0" smtClean="0">
                <a:latin typeface="Open Sans"/>
                <a:cs typeface="Open Sans"/>
              </a:rPr>
              <a:t>my CPP pension.</a:t>
            </a:r>
            <a:endParaRPr lang="en-US" altLang="en-US" sz="1800" b="0" kern="0" dirty="0">
              <a:latin typeface="Open Sans"/>
              <a:cs typeface="Open Sans"/>
            </a:endParaRPr>
          </a:p>
          <a:p>
            <a:pPr>
              <a:spcBef>
                <a:spcPts val="12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800" b="0" kern="0" dirty="0">
                <a:latin typeface="Open Sans"/>
                <a:cs typeface="Open Sans"/>
              </a:rPr>
              <a:t>The </a:t>
            </a:r>
            <a:r>
              <a:rPr lang="en-US" altLang="en-US" sz="1800" b="0" kern="0" dirty="0" smtClean="0">
                <a:latin typeface="Open Sans"/>
                <a:cs typeface="Open Sans"/>
              </a:rPr>
              <a:t>adjustment is </a:t>
            </a:r>
            <a:r>
              <a:rPr lang="en-US" altLang="en-US" sz="1800" b="0" kern="0" dirty="0">
                <a:latin typeface="Open Sans"/>
                <a:cs typeface="Open Sans"/>
              </a:rPr>
              <a:t>based on a formula.</a:t>
            </a:r>
          </a:p>
        </p:txBody>
      </p:sp>
    </p:spTree>
    <p:extLst>
      <p:ext uri="{BB962C8B-B14F-4D97-AF65-F5344CB8AC3E}">
        <p14:creationId xmlns:p14="http://schemas.microsoft.com/office/powerpoint/2010/main" val="115329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0" y="0"/>
            <a:ext cx="9143999" cy="838200"/>
          </a:xfrm>
          <a:prstGeom prst="rect">
            <a:avLst/>
          </a:prstGeom>
          <a:solidFill>
            <a:srgbClr val="1E587C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/>
            <a:r>
              <a:rPr lang="en-US" altLang="en-US" sz="2400" b="1" dirty="0" smtClean="0">
                <a:solidFill>
                  <a:srgbClr val="FFFFFF"/>
                </a:solidFill>
                <a:latin typeface="Open Sans"/>
                <a:cs typeface="Open Sans"/>
              </a:rPr>
              <a:t>1</a:t>
            </a:r>
            <a:r>
              <a:rPr lang="en-US" altLang="en-US" sz="2400" b="1" dirty="0">
                <a:solidFill>
                  <a:srgbClr val="FFFFFF"/>
                </a:solidFill>
                <a:latin typeface="Open Sans"/>
                <a:cs typeface="Open Sans"/>
              </a:rPr>
              <a:t>. THE BASICS</a:t>
            </a:r>
            <a:endParaRPr lang="en-US" altLang="en-US" sz="2400" b="1" dirty="0" smtClean="0">
              <a:solidFill>
                <a:srgbClr val="FFFFFF"/>
              </a:solidFill>
              <a:latin typeface="Open Sans"/>
              <a:cs typeface="Open Sans"/>
            </a:endParaRPr>
          </a:p>
        </p:txBody>
      </p:sp>
      <p:sp>
        <p:nvSpPr>
          <p:cNvPr id="6" name="Rectangle 10"/>
          <p:cNvSpPr txBox="1">
            <a:spLocks noChangeArrowheads="1"/>
          </p:cNvSpPr>
          <p:nvPr/>
        </p:nvSpPr>
        <p:spPr bwMode="auto">
          <a:xfrm>
            <a:off x="609600" y="1295400"/>
            <a:ext cx="7086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1200"/>
              </a:spcBef>
              <a:buClr>
                <a:srgbClr val="1E587C"/>
              </a:buClr>
              <a:buSzPct val="150000"/>
              <a:buNone/>
              <a:defRPr/>
            </a:pPr>
            <a:r>
              <a:rPr lang="en-US" altLang="en-US" sz="2000" kern="0" dirty="0">
                <a:solidFill>
                  <a:srgbClr val="33373D"/>
                </a:solidFill>
                <a:latin typeface="Open Sans"/>
                <a:cs typeface="Open Sans"/>
              </a:rPr>
              <a:t>When can I retire?</a:t>
            </a:r>
          </a:p>
          <a:p>
            <a:pPr>
              <a:spcBef>
                <a:spcPts val="12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800" b="0" kern="0" dirty="0">
                <a:latin typeface="Open Sans"/>
                <a:cs typeface="Open Sans"/>
              </a:rPr>
              <a:t>Qualifying credit is used to determine when I can </a:t>
            </a:r>
            <a:r>
              <a:rPr lang="en-US" altLang="en-US" sz="1800" b="0" kern="0" dirty="0" smtClean="0">
                <a:latin typeface="Open Sans"/>
                <a:cs typeface="Open Sans"/>
              </a:rPr>
              <a:t>retire. </a:t>
            </a:r>
            <a:endParaRPr lang="en-US" altLang="en-US" sz="1800" b="0" kern="0" dirty="0">
              <a:latin typeface="Open Sans"/>
              <a:cs typeface="Open Sans"/>
            </a:endParaRPr>
          </a:p>
          <a:p>
            <a:pPr>
              <a:spcBef>
                <a:spcPts val="12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800" b="0" kern="0" dirty="0">
                <a:latin typeface="Open Sans"/>
                <a:cs typeface="Open Sans"/>
              </a:rPr>
              <a:t>If I work more than 10 days throughout the school year, I’ll receive one year of qualifying credit.</a:t>
            </a:r>
          </a:p>
          <a:p>
            <a:pPr>
              <a:spcBef>
                <a:spcPts val="12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800" b="0" kern="0" dirty="0">
                <a:latin typeface="Open Sans"/>
                <a:cs typeface="Open Sans"/>
              </a:rPr>
              <a:t>I’m eligible for an unreduced pension when I reach age 65 or my 85 factor (age + qualifying credit = 85 factor).</a:t>
            </a:r>
          </a:p>
          <a:p>
            <a:pPr>
              <a:spcBef>
                <a:spcPts val="12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800" b="0" kern="0" dirty="0">
                <a:latin typeface="Open Sans"/>
                <a:cs typeface="Open Sans"/>
              </a:rPr>
              <a:t>I can retire as early as age 50 with a reduced pension.</a:t>
            </a:r>
          </a:p>
          <a:p>
            <a:pPr>
              <a:spcBef>
                <a:spcPts val="12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800" b="0" kern="0" dirty="0">
                <a:latin typeface="Open Sans"/>
                <a:cs typeface="Open Sans"/>
              </a:rPr>
              <a:t>I must begin collecting my pension when I reach the pension age limit of 71, even if I continue to work.</a:t>
            </a:r>
          </a:p>
          <a:p>
            <a:pPr>
              <a:spcBef>
                <a:spcPts val="12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800" b="0" kern="0" dirty="0">
                <a:latin typeface="Open Sans"/>
                <a:cs typeface="Open Sans"/>
              </a:rPr>
              <a:t>My pension </a:t>
            </a:r>
            <a:r>
              <a:rPr lang="en-US" altLang="en-US" sz="1800" b="0" kern="0" dirty="0" smtClean="0">
                <a:latin typeface="Open Sans"/>
                <a:cs typeface="Open Sans"/>
              </a:rPr>
              <a:t>won’t begin </a:t>
            </a:r>
            <a:r>
              <a:rPr lang="en-US" altLang="en-US" sz="1800" b="0" kern="0" dirty="0">
                <a:latin typeface="Open Sans"/>
                <a:cs typeface="Open Sans"/>
              </a:rPr>
              <a:t>automatically. To receive my pension, I must apply for it </a:t>
            </a:r>
            <a:r>
              <a:rPr lang="en-US" altLang="en-US" sz="1800" b="0" kern="0" dirty="0" smtClean="0">
                <a:latin typeface="Open Sans"/>
                <a:cs typeface="Open Sans"/>
              </a:rPr>
              <a:t>by </a:t>
            </a:r>
            <a:r>
              <a:rPr lang="en-US" altLang="en-US" sz="1800" b="0" kern="0" dirty="0">
                <a:latin typeface="Open Sans"/>
                <a:cs typeface="Open Sans"/>
              </a:rPr>
              <a:t>signing in to my </a:t>
            </a:r>
            <a:r>
              <a:rPr lang="en-US" altLang="en-US" sz="1800" b="0" kern="0" dirty="0" smtClean="0">
                <a:latin typeface="Open Sans"/>
                <a:cs typeface="Open Sans"/>
              </a:rPr>
              <a:t>Ontario Teachers</a:t>
            </a:r>
            <a:r>
              <a:rPr lang="en-US" altLang="en-US" sz="1800" b="0" kern="0" dirty="0">
                <a:latin typeface="Open Sans"/>
                <a:cs typeface="Open Sans"/>
              </a:rPr>
              <a:t>’ </a:t>
            </a:r>
            <a:r>
              <a:rPr lang="en-US" altLang="en-US" sz="1800" b="0" kern="0" dirty="0" smtClean="0">
                <a:latin typeface="Open Sans"/>
                <a:cs typeface="Open Sans"/>
              </a:rPr>
              <a:t>online account</a:t>
            </a:r>
            <a:r>
              <a:rPr lang="en-US" altLang="en-US" sz="1800" b="0" kern="0" dirty="0">
                <a:latin typeface="Open Sans"/>
                <a:cs typeface="Open San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4517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 txBox="1">
            <a:spLocks noChangeArrowheads="1"/>
          </p:cNvSpPr>
          <p:nvPr/>
        </p:nvSpPr>
        <p:spPr bwMode="auto">
          <a:xfrm>
            <a:off x="609600" y="1295400"/>
            <a:ext cx="716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1800"/>
              </a:spcBef>
              <a:buClr>
                <a:srgbClr val="FFC000"/>
              </a:buClr>
              <a:buSzPct val="150000"/>
              <a:buNone/>
              <a:defRPr/>
            </a:pPr>
            <a:r>
              <a:rPr lang="en-US" altLang="en-US" sz="2000" dirty="0" smtClean="0">
                <a:solidFill>
                  <a:srgbClr val="33373D"/>
                </a:solidFill>
                <a:latin typeface="Open Sans"/>
                <a:cs typeface="Open Sans"/>
              </a:rPr>
              <a:t>Maximizing </a:t>
            </a:r>
            <a:r>
              <a:rPr lang="en-US" altLang="en-US" sz="2000" dirty="0">
                <a:solidFill>
                  <a:srgbClr val="33373D"/>
                </a:solidFill>
                <a:latin typeface="Open Sans"/>
                <a:cs typeface="Open Sans"/>
              </a:rPr>
              <a:t>my pension</a:t>
            </a:r>
          </a:p>
          <a:p>
            <a:pPr>
              <a:spcBef>
                <a:spcPts val="12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800" b="0" dirty="0">
                <a:solidFill>
                  <a:srgbClr val="33373D"/>
                </a:solidFill>
                <a:latin typeface="Open Sans"/>
                <a:cs typeface="Open Sans"/>
              </a:rPr>
              <a:t>Work as much as I can, because the more credit I accumulate, the greater my pension.</a:t>
            </a:r>
          </a:p>
          <a:p>
            <a:pPr>
              <a:spcBef>
                <a:spcPts val="18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800" b="0" dirty="0">
                <a:solidFill>
                  <a:srgbClr val="33373D"/>
                </a:solidFill>
                <a:latin typeface="Open Sans"/>
                <a:cs typeface="Open Sans"/>
              </a:rPr>
              <a:t>Buying back credit maximizes the value of my pension. Missing a year's credit now means one less year of credit when calculating my pension. The more credit I accumulate, the greater my pension. I may be able to retire sooner and with a bigger pension.</a:t>
            </a:r>
          </a:p>
          <a:p>
            <a:pPr lvl="1">
              <a:spcBef>
                <a:spcPts val="1800"/>
              </a:spcBef>
              <a:buClr>
                <a:srgbClr val="33373D"/>
              </a:buClr>
              <a:buSzPct val="100000"/>
              <a:buFont typeface="Arial"/>
              <a:buChar char="•"/>
              <a:defRPr/>
            </a:pPr>
            <a:r>
              <a:rPr lang="en-US" altLang="en-US" sz="1800" dirty="0">
                <a:solidFill>
                  <a:srgbClr val="33373D"/>
                </a:solidFill>
                <a:latin typeface="Open Sans"/>
                <a:cs typeface="Open Sans"/>
              </a:rPr>
              <a:t>I have five years to buy back from the end of my eligible leave to pay for all or part of the </a:t>
            </a:r>
            <a:r>
              <a:rPr lang="en-US" altLang="en-US" sz="1800" dirty="0" smtClean="0">
                <a:solidFill>
                  <a:srgbClr val="33373D"/>
                </a:solidFill>
                <a:latin typeface="Open Sans"/>
                <a:cs typeface="Open Sans"/>
              </a:rPr>
              <a:t>credit.</a:t>
            </a:r>
            <a:endParaRPr lang="en-US" altLang="en-US" sz="1800" dirty="0">
              <a:solidFill>
                <a:srgbClr val="33373D"/>
              </a:solidFill>
              <a:latin typeface="Open Sans"/>
              <a:cs typeface="Open Sans"/>
            </a:endParaRPr>
          </a:p>
          <a:p>
            <a:pPr lvl="1">
              <a:spcBef>
                <a:spcPts val="1800"/>
              </a:spcBef>
              <a:buClr>
                <a:srgbClr val="33373D"/>
              </a:buClr>
              <a:buSzPct val="100000"/>
              <a:buFont typeface="Arial"/>
              <a:buChar char="•"/>
              <a:defRPr/>
            </a:pPr>
            <a:r>
              <a:rPr lang="en-US" altLang="en-US" sz="1800" dirty="0">
                <a:solidFill>
                  <a:srgbClr val="33373D"/>
                </a:solidFill>
                <a:latin typeface="Open Sans"/>
                <a:cs typeface="Open Sans"/>
              </a:rPr>
              <a:t>If I buy back only part of my absence, I’ll receive a corresponding amount of credit</a:t>
            </a:r>
            <a:r>
              <a:rPr lang="en-US" altLang="en-US" sz="1800" dirty="0" smtClean="0">
                <a:solidFill>
                  <a:srgbClr val="33373D"/>
                </a:solidFill>
                <a:latin typeface="Open Sans"/>
                <a:cs typeface="Open Sans"/>
              </a:rPr>
              <a:t>.</a:t>
            </a:r>
            <a:endParaRPr lang="en-US" altLang="en-US" sz="1800" dirty="0">
              <a:solidFill>
                <a:srgbClr val="33373D"/>
              </a:solidFill>
              <a:latin typeface="Open Sans"/>
              <a:cs typeface="Open San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0" y="0"/>
            <a:ext cx="9143999" cy="838200"/>
          </a:xfrm>
          <a:prstGeom prst="rect">
            <a:avLst/>
          </a:prstGeom>
          <a:solidFill>
            <a:srgbClr val="1E587C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/>
            <a:r>
              <a:rPr lang="en-US" altLang="en-US" sz="2400" b="1" dirty="0" smtClean="0">
                <a:solidFill>
                  <a:srgbClr val="FFFFFF"/>
                </a:solidFill>
                <a:latin typeface="Open Sans"/>
                <a:cs typeface="Open Sans"/>
              </a:rPr>
              <a:t>2. EARLY CAREER</a:t>
            </a:r>
          </a:p>
        </p:txBody>
      </p:sp>
    </p:spTree>
    <p:extLst>
      <p:ext uri="{BB962C8B-B14F-4D97-AF65-F5344CB8AC3E}">
        <p14:creationId xmlns:p14="http://schemas.microsoft.com/office/powerpoint/2010/main" val="248219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 txBox="1">
            <a:spLocks noChangeArrowheads="1"/>
          </p:cNvSpPr>
          <p:nvPr/>
        </p:nvSpPr>
        <p:spPr bwMode="auto">
          <a:xfrm>
            <a:off x="609600" y="1295400"/>
            <a:ext cx="71628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1800"/>
              </a:spcBef>
              <a:buClr>
                <a:srgbClr val="FFC000"/>
              </a:buClr>
              <a:buSzPct val="150000"/>
              <a:buNone/>
              <a:defRPr/>
            </a:pPr>
            <a:r>
              <a:rPr lang="en-US" altLang="en-US" sz="2000" dirty="0" smtClean="0">
                <a:solidFill>
                  <a:srgbClr val="33373D"/>
                </a:solidFill>
                <a:latin typeface="Open Sans"/>
                <a:cs typeface="Open Sans"/>
              </a:rPr>
              <a:t>Maximizing </a:t>
            </a:r>
            <a:r>
              <a:rPr lang="en-US" altLang="en-US" sz="2000" dirty="0">
                <a:solidFill>
                  <a:srgbClr val="33373D"/>
                </a:solidFill>
                <a:latin typeface="Open Sans"/>
                <a:cs typeface="Open Sans"/>
              </a:rPr>
              <a:t>my pension</a:t>
            </a:r>
          </a:p>
          <a:p>
            <a:pPr>
              <a:spcBef>
                <a:spcPts val="18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800" b="0" dirty="0" smtClean="0">
                <a:solidFill>
                  <a:srgbClr val="33373D"/>
                </a:solidFill>
                <a:latin typeface="Open Sans"/>
                <a:cs typeface="Open Sans"/>
              </a:rPr>
              <a:t>Transferring </a:t>
            </a:r>
            <a:r>
              <a:rPr lang="en-US" altLang="en-US" sz="1800" b="0" dirty="0">
                <a:solidFill>
                  <a:srgbClr val="33373D"/>
                </a:solidFill>
                <a:latin typeface="Open Sans"/>
                <a:cs typeface="Open Sans"/>
              </a:rPr>
              <a:t>my pension credit to consolidate it into one plan could allow me to retire sooner or with a larger </a:t>
            </a:r>
            <a:r>
              <a:rPr lang="en-US" altLang="en-US" sz="1800" b="0" dirty="0" smtClean="0">
                <a:solidFill>
                  <a:srgbClr val="33373D"/>
                </a:solidFill>
                <a:latin typeface="Open Sans"/>
                <a:cs typeface="Open Sans"/>
              </a:rPr>
              <a:t>pension:</a:t>
            </a:r>
            <a:endParaRPr lang="en-US" altLang="en-US" sz="1800" b="0" dirty="0">
              <a:solidFill>
                <a:srgbClr val="33373D"/>
              </a:solidFill>
              <a:latin typeface="Open Sans"/>
              <a:cs typeface="Open Sans"/>
            </a:endParaRPr>
          </a:p>
          <a:p>
            <a:pPr lvl="1">
              <a:spcBef>
                <a:spcPts val="1800"/>
              </a:spcBef>
              <a:buClr>
                <a:srgbClr val="33373D"/>
              </a:buClr>
              <a:buSzPct val="100000"/>
              <a:buFont typeface="Arial"/>
              <a:buChar char="•"/>
              <a:defRPr/>
            </a:pPr>
            <a:r>
              <a:rPr lang="en-US" altLang="en-US" sz="1800" dirty="0">
                <a:solidFill>
                  <a:srgbClr val="33373D"/>
                </a:solidFill>
                <a:latin typeface="Open Sans"/>
                <a:cs typeface="Open Sans"/>
              </a:rPr>
              <a:t>One unreduced pension is better than multiple reduced </a:t>
            </a:r>
            <a:r>
              <a:rPr lang="en-US" altLang="en-US" sz="1800" dirty="0" smtClean="0">
                <a:solidFill>
                  <a:srgbClr val="33373D"/>
                </a:solidFill>
                <a:latin typeface="Open Sans"/>
                <a:cs typeface="Open Sans"/>
              </a:rPr>
              <a:t>pensions.</a:t>
            </a:r>
            <a:endParaRPr lang="en-US" altLang="en-US" sz="1800" dirty="0">
              <a:solidFill>
                <a:srgbClr val="33373D"/>
              </a:solidFill>
              <a:latin typeface="Open Sans"/>
              <a:cs typeface="Open Sans"/>
            </a:endParaRPr>
          </a:p>
          <a:p>
            <a:pPr lvl="1">
              <a:spcBef>
                <a:spcPts val="1800"/>
              </a:spcBef>
              <a:buClr>
                <a:srgbClr val="33373D"/>
              </a:buClr>
              <a:buSzPct val="100000"/>
              <a:buFont typeface="Arial"/>
              <a:buChar char="•"/>
              <a:defRPr/>
            </a:pPr>
            <a:r>
              <a:rPr lang="en-US" altLang="en-US" sz="1800" dirty="0">
                <a:solidFill>
                  <a:srgbClr val="33373D"/>
                </a:solidFill>
                <a:latin typeface="Open Sans"/>
                <a:cs typeface="Open Sans"/>
              </a:rPr>
              <a:t>Credit from other plans might not equal to Teachers’ credit.</a:t>
            </a:r>
          </a:p>
          <a:p>
            <a:pPr lvl="1">
              <a:spcBef>
                <a:spcPts val="1800"/>
              </a:spcBef>
              <a:buClr>
                <a:srgbClr val="FFC000"/>
              </a:buClr>
              <a:buSzPct val="150000"/>
              <a:buFont typeface="Wingdings" panose="05000000000000000000" pitchFamily="2" charset="2"/>
              <a:buChar char="§"/>
              <a:defRPr/>
            </a:pPr>
            <a:endParaRPr lang="en-US" altLang="en-US" sz="1800" dirty="0">
              <a:latin typeface="Open Sans"/>
              <a:cs typeface="Open Sans"/>
            </a:endParaRPr>
          </a:p>
          <a:p>
            <a:pPr lvl="1">
              <a:spcBef>
                <a:spcPts val="1800"/>
              </a:spcBef>
              <a:buClr>
                <a:srgbClr val="FFC000"/>
              </a:buClr>
              <a:buSzPct val="150000"/>
              <a:buFont typeface="Wingdings" panose="05000000000000000000" pitchFamily="2" charset="2"/>
              <a:buChar char="§"/>
              <a:defRPr/>
            </a:pPr>
            <a:endParaRPr lang="en-US" altLang="en-US" sz="1800" dirty="0">
              <a:latin typeface="Open Sans"/>
              <a:cs typeface="Open San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0" y="0"/>
            <a:ext cx="9143999" cy="838200"/>
          </a:xfrm>
          <a:prstGeom prst="rect">
            <a:avLst/>
          </a:prstGeom>
          <a:solidFill>
            <a:srgbClr val="1E587C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/>
            <a:r>
              <a:rPr lang="en-US" altLang="en-US" sz="2400" b="1" dirty="0" smtClean="0">
                <a:solidFill>
                  <a:srgbClr val="FFFFFF"/>
                </a:solidFill>
                <a:latin typeface="Open Sans"/>
                <a:cs typeface="Open Sans"/>
              </a:rPr>
              <a:t>2. EARLY CAREER</a:t>
            </a:r>
          </a:p>
        </p:txBody>
      </p:sp>
    </p:spTree>
    <p:extLst>
      <p:ext uri="{BB962C8B-B14F-4D97-AF65-F5344CB8AC3E}">
        <p14:creationId xmlns:p14="http://schemas.microsoft.com/office/powerpoint/2010/main" val="361490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1"/>
          <p:cNvSpPr>
            <a:spLocks noChangeArrowheads="1"/>
          </p:cNvSpPr>
          <p:nvPr/>
        </p:nvSpPr>
        <p:spPr bwMode="auto">
          <a:xfrm>
            <a:off x="228600" y="3048000"/>
            <a:ext cx="89154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Blip>
                <a:blip r:embed="rId3"/>
              </a:buBlip>
              <a:defRPr sz="26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endParaRPr lang="en-US" altLang="en-US" sz="1600" b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0" y="0"/>
            <a:ext cx="9143999" cy="838200"/>
          </a:xfrm>
          <a:prstGeom prst="rect">
            <a:avLst/>
          </a:prstGeom>
          <a:solidFill>
            <a:srgbClr val="1E587C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/>
            <a:r>
              <a:rPr lang="en-US" altLang="en-US" sz="2400" b="1" dirty="0" smtClean="0">
                <a:solidFill>
                  <a:srgbClr val="FFFFFF"/>
                </a:solidFill>
                <a:latin typeface="Open Sans"/>
                <a:cs typeface="Open Sans"/>
              </a:rPr>
              <a:t>2. EARLY CAREER</a:t>
            </a:r>
          </a:p>
        </p:txBody>
      </p:sp>
      <p:sp>
        <p:nvSpPr>
          <p:cNvPr id="7" name="Rectangle 10"/>
          <p:cNvSpPr txBox="1">
            <a:spLocks noChangeArrowheads="1"/>
          </p:cNvSpPr>
          <p:nvPr/>
        </p:nvSpPr>
        <p:spPr bwMode="auto">
          <a:xfrm>
            <a:off x="609600" y="1295400"/>
            <a:ext cx="76962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1200"/>
              </a:spcBef>
              <a:buClr>
                <a:srgbClr val="FFC000"/>
              </a:buClr>
              <a:buSzPct val="150000"/>
              <a:buNone/>
              <a:defRPr/>
            </a:pPr>
            <a:r>
              <a:rPr lang="en-US" altLang="en-US" sz="2000" kern="0" dirty="0">
                <a:latin typeface="Open Sans"/>
                <a:cs typeface="Open Sans"/>
              </a:rPr>
              <a:t>It’s never too early to start planning for my financial future</a:t>
            </a:r>
          </a:p>
          <a:p>
            <a:pPr>
              <a:spcBef>
                <a:spcPts val="12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600" b="0" kern="0" dirty="0" smtClean="0">
                <a:latin typeface="Open Sans"/>
                <a:cs typeface="Open Sans"/>
              </a:rPr>
              <a:t>Inflation protection is not guaranteed. When I retire, my annual pension increase will vary from zero to 100% of the increase in the cost of living. </a:t>
            </a:r>
          </a:p>
          <a:p>
            <a:pPr>
              <a:spcBef>
                <a:spcPts val="12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600" b="0" kern="0" dirty="0" smtClean="0">
                <a:latin typeface="Open Sans"/>
                <a:cs typeface="Open Sans"/>
              </a:rPr>
              <a:t>Designating a beneficiary for my Ontario Teachers' pension ensures my benefits are paid according to my wishes.</a:t>
            </a:r>
          </a:p>
          <a:p>
            <a:pPr>
              <a:spcBef>
                <a:spcPts val="12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600" b="0" kern="0" dirty="0" smtClean="0">
                <a:latin typeface="Open Sans"/>
                <a:cs typeface="Open Sans"/>
              </a:rPr>
              <a:t>My spouse is automatically entitled, so I should designate someone else. </a:t>
            </a:r>
          </a:p>
          <a:p>
            <a:pPr>
              <a:spcBef>
                <a:spcPts val="12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600" b="0" kern="0" dirty="0" smtClean="0">
                <a:latin typeface="Open Sans"/>
                <a:cs typeface="Open Sans"/>
              </a:rPr>
              <a:t>Getting an Ontario Teachers’ online account is the easiest way to update my personal information:</a:t>
            </a:r>
          </a:p>
          <a:p>
            <a:pPr lvl="1">
              <a:spcBef>
                <a:spcPts val="1200"/>
              </a:spcBef>
              <a:buClr>
                <a:srgbClr val="33373D"/>
              </a:buClr>
              <a:buSzPct val="100000"/>
              <a:buFont typeface="Arial"/>
              <a:buChar char="•"/>
              <a:defRPr/>
            </a:pPr>
            <a:r>
              <a:rPr lang="en-US" altLang="en-US" sz="1600" kern="0" dirty="0" smtClean="0">
                <a:latin typeface="Open Sans"/>
                <a:cs typeface="Open Sans"/>
              </a:rPr>
              <a:t>Marital status</a:t>
            </a:r>
          </a:p>
          <a:p>
            <a:pPr lvl="1">
              <a:spcBef>
                <a:spcPts val="1200"/>
              </a:spcBef>
              <a:buClr>
                <a:srgbClr val="33373D"/>
              </a:buClr>
              <a:buSzPct val="100000"/>
              <a:buFont typeface="Arial"/>
              <a:buChar char="•"/>
              <a:defRPr/>
            </a:pPr>
            <a:r>
              <a:rPr lang="en-US" altLang="en-US" sz="1600" kern="0" dirty="0" smtClean="0">
                <a:latin typeface="Open Sans"/>
                <a:cs typeface="Open Sans"/>
              </a:rPr>
              <a:t>Beneficiary designation</a:t>
            </a:r>
          </a:p>
          <a:p>
            <a:pPr>
              <a:spcBef>
                <a:spcPts val="12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600" b="0" kern="0" dirty="0" smtClean="0">
                <a:latin typeface="Open Sans"/>
                <a:cs typeface="Open Sans"/>
              </a:rPr>
              <a:t>Sign in to my Ontario Teachers’ online account to explore buyback opportunities to maximize my pension.</a:t>
            </a:r>
            <a:endParaRPr lang="en-US" altLang="en-US" sz="1600" b="0" kern="0" dirty="0">
              <a:latin typeface="Open Sans"/>
              <a:cs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95757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1"/>
          <p:cNvSpPr>
            <a:spLocks noChangeArrowheads="1"/>
          </p:cNvSpPr>
          <p:nvPr/>
        </p:nvSpPr>
        <p:spPr bwMode="auto">
          <a:xfrm>
            <a:off x="228600" y="3048000"/>
            <a:ext cx="89154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Blip>
                <a:blip r:embed="rId3"/>
              </a:buBlip>
              <a:defRPr sz="26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endParaRPr lang="en-US" altLang="en-US" sz="1600" b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0" y="0"/>
            <a:ext cx="9143999" cy="838200"/>
          </a:xfrm>
          <a:prstGeom prst="rect">
            <a:avLst/>
          </a:prstGeom>
          <a:solidFill>
            <a:srgbClr val="1E587C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/>
            <a:r>
              <a:rPr lang="en-US" altLang="en-US" sz="2400" b="1" dirty="0" smtClean="0">
                <a:solidFill>
                  <a:srgbClr val="FFFFFF"/>
                </a:solidFill>
                <a:latin typeface="Open Sans"/>
                <a:cs typeface="Open Sans"/>
              </a:rPr>
              <a:t>3. MID-CAREER</a:t>
            </a:r>
          </a:p>
        </p:txBody>
      </p:sp>
      <p:sp>
        <p:nvSpPr>
          <p:cNvPr id="7" name="Rectangle 10"/>
          <p:cNvSpPr txBox="1">
            <a:spLocks noChangeArrowheads="1"/>
          </p:cNvSpPr>
          <p:nvPr/>
        </p:nvSpPr>
        <p:spPr bwMode="auto">
          <a:xfrm>
            <a:off x="609600" y="1295400"/>
            <a:ext cx="71628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1200"/>
              </a:spcBef>
              <a:buClr>
                <a:srgbClr val="FFC000"/>
              </a:buClr>
              <a:buSzPct val="150000"/>
              <a:buNone/>
              <a:defRPr/>
            </a:pPr>
            <a:r>
              <a:rPr lang="en-US" altLang="en-US" sz="2000" kern="0" dirty="0">
                <a:solidFill>
                  <a:srgbClr val="33373D"/>
                </a:solidFill>
                <a:latin typeface="Open Sans"/>
                <a:cs typeface="Open Sans"/>
              </a:rPr>
              <a:t>Maximizing my pension</a:t>
            </a:r>
          </a:p>
          <a:p>
            <a:pPr>
              <a:spcBef>
                <a:spcPts val="12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800" b="0" kern="0" dirty="0">
                <a:latin typeface="Open Sans"/>
                <a:cs typeface="Open Sans"/>
              </a:rPr>
              <a:t>Buying back credit may help me retire sooner and with a bigger pension.</a:t>
            </a:r>
          </a:p>
          <a:p>
            <a:pPr>
              <a:spcBef>
                <a:spcPts val="12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800" b="0" kern="0" dirty="0">
                <a:latin typeface="Open Sans"/>
                <a:cs typeface="Open Sans"/>
              </a:rPr>
              <a:t>Missing a year's credit now means one less year of credit when calculating my pension. The more credit I accumulate, the greater my pension.</a:t>
            </a:r>
          </a:p>
          <a:p>
            <a:pPr>
              <a:spcBef>
                <a:spcPts val="12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800" b="0" kern="0" dirty="0">
                <a:latin typeface="Open Sans"/>
                <a:cs typeface="Open Sans"/>
              </a:rPr>
              <a:t>I don’t need to buy back credit for absences that span five or fewer consecutive school days, as my benefits continue to accumulate seamlessly while </a:t>
            </a:r>
            <a:r>
              <a:rPr lang="en-US" altLang="en-US" sz="1800" b="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  <a:cs typeface="Open Sans"/>
              </a:rPr>
              <a:t>I’m</a:t>
            </a:r>
            <a:r>
              <a:rPr lang="en-US" altLang="en-US" sz="1800" b="0" kern="0" dirty="0">
                <a:latin typeface="Open Sans"/>
                <a:cs typeface="Open Sans"/>
              </a:rPr>
              <a:t> away from work. </a:t>
            </a:r>
          </a:p>
          <a:p>
            <a:pPr>
              <a:spcBef>
                <a:spcPts val="1200"/>
              </a:spcBef>
              <a:buClr>
                <a:srgbClr val="1E587C"/>
              </a:buClr>
              <a:buSzPct val="150000"/>
              <a:buFont typeface="Arial"/>
              <a:buChar char="•"/>
              <a:defRPr/>
            </a:pPr>
            <a:r>
              <a:rPr lang="en-US" altLang="en-US" sz="1800" b="0" kern="0" dirty="0">
                <a:latin typeface="Open Sans"/>
                <a:cs typeface="Open Sans"/>
              </a:rPr>
              <a:t>Sign in to my </a:t>
            </a:r>
            <a:r>
              <a:rPr lang="en-US" altLang="en-US" sz="1800" b="0" kern="0" dirty="0" smtClean="0">
                <a:latin typeface="Open Sans"/>
                <a:cs typeface="Open Sans"/>
              </a:rPr>
              <a:t>Ontario Teachers</a:t>
            </a:r>
            <a:r>
              <a:rPr lang="en-US" altLang="en-US" sz="1800" b="0" kern="0" dirty="0">
                <a:latin typeface="Open Sans"/>
                <a:cs typeface="Open Sans"/>
              </a:rPr>
              <a:t>' </a:t>
            </a:r>
            <a:r>
              <a:rPr lang="en-US" altLang="en-US" sz="1800" b="0" kern="0" dirty="0" smtClean="0">
                <a:latin typeface="Open Sans"/>
                <a:cs typeface="Open Sans"/>
              </a:rPr>
              <a:t>online account </a:t>
            </a:r>
            <a:r>
              <a:rPr lang="en-US" altLang="en-US" sz="1800" b="0" kern="0" dirty="0">
                <a:latin typeface="Open Sans"/>
                <a:cs typeface="Open Sans"/>
              </a:rPr>
              <a:t>to generate pension estimates based on various what-if scenarios, and explore buyback opportunities.</a:t>
            </a:r>
          </a:p>
        </p:txBody>
      </p:sp>
    </p:spTree>
    <p:extLst>
      <p:ext uri="{BB962C8B-B14F-4D97-AF65-F5344CB8AC3E}">
        <p14:creationId xmlns:p14="http://schemas.microsoft.com/office/powerpoint/2010/main" val="415111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45269</TotalTime>
  <Words>1548</Words>
  <Application>Microsoft Office PowerPoint</Application>
  <PresentationFormat>On-screen Show (4:3)</PresentationFormat>
  <Paragraphs>148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Open Sans</vt:lpstr>
      <vt:lpstr>Times New Roman</vt:lpstr>
      <vt:lpstr>Verdana</vt:lpstr>
      <vt:lpstr>Wingdings</vt:lpstr>
      <vt:lpstr>Office Theme</vt:lpstr>
      <vt:lpstr>PREPARING FOR RETIREMENT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Ontario Teachers' Pension Plan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Benchmark Review Annual Benchmark Review</dc:title>
  <dc:creator>Kelly Conlon</dc:creator>
  <cp:lastModifiedBy>Linda Keon</cp:lastModifiedBy>
  <cp:revision>310</cp:revision>
  <cp:lastPrinted>2014-11-20T15:14:16Z</cp:lastPrinted>
  <dcterms:created xsi:type="dcterms:W3CDTF">2013-07-05T16:26:50Z</dcterms:created>
  <dcterms:modified xsi:type="dcterms:W3CDTF">2018-08-13T17:04:47Z</dcterms:modified>
</cp:coreProperties>
</file>